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8" r:id="rId1"/>
  </p:sldMasterIdLst>
  <p:notesMasterIdLst>
    <p:notesMasterId r:id="rId16"/>
  </p:notesMasterIdLst>
  <p:sldIdLst>
    <p:sldId id="274" r:id="rId2"/>
    <p:sldId id="256" r:id="rId3"/>
    <p:sldId id="257" r:id="rId4"/>
    <p:sldId id="259" r:id="rId5"/>
    <p:sldId id="260" r:id="rId6"/>
    <p:sldId id="272" r:id="rId7"/>
    <p:sldId id="273" r:id="rId8"/>
    <p:sldId id="269" r:id="rId9"/>
    <p:sldId id="270" r:id="rId10"/>
    <p:sldId id="263" r:id="rId11"/>
    <p:sldId id="262" r:id="rId12"/>
    <p:sldId id="264" r:id="rId13"/>
    <p:sldId id="265" r:id="rId14"/>
    <p:sldId id="266" r:id="rId15"/>
  </p:sldIdLst>
  <p:sldSz cx="9144000" cy="6858000" type="screen4x3"/>
  <p:notesSz cx="7559675" cy="10691813"/>
  <p:defaultTextStyle>
    <a:defPPr>
      <a:defRPr lang="ru-RU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94660"/>
  </p:normalViewPr>
  <p:slideViewPr>
    <p:cSldViewPr>
      <p:cViewPr varScale="1">
        <p:scale>
          <a:sx n="60" d="100"/>
          <a:sy n="60" d="100"/>
        </p:scale>
        <p:origin x="1392" y="4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8188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9900" y="0"/>
            <a:ext cx="3278188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8188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9900" y="10156825"/>
            <a:ext cx="3278188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E221DA9-68E4-4F3F-8DF5-73BFDC6E2F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8B6075E-9400-42E5-B60A-B2148CD01B50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3437B63-0C48-4FF1-A082-49C2BF7EF4CD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A07C60E0-0C0B-4CBC-9A4F-4D3CC2207D71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3C303AC-AF5F-4055-9D93-460AFEB011F0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559CA88-831E-4D12-B66D-557296A195E1}" type="slidenum">
              <a:rPr lang="ru-RU" altLang="ru-RU"/>
              <a:pPr/>
              <a:t>4</a:t>
            </a:fld>
            <a:endParaRPr lang="ru-RU" altLang="ru-RU"/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69A4C1B-B21E-4C92-B174-FD3E53D19371}" type="slidenum">
              <a:rPr lang="ru-RU" altLang="ru-RU"/>
              <a:pPr/>
              <a:t>5</a:t>
            </a:fld>
            <a:endParaRPr lang="ru-RU" altLang="ru-RU"/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4901F71-8DF3-4082-9CDE-543ABFD51A58}" type="slidenum">
              <a:rPr lang="ru-RU" altLang="ru-RU"/>
              <a:pPr/>
              <a:t>8</a:t>
            </a:fld>
            <a:endParaRPr lang="ru-RU" altLang="ru-RU"/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63B5E70-26CE-4429-B603-E19E7287FFB4}" type="slidenum">
              <a:rPr lang="ru-RU" altLang="ru-RU"/>
              <a:pPr/>
              <a:t>9</a:t>
            </a:fld>
            <a:endParaRPr lang="ru-RU" altLang="ru-RU"/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C5C6025-C260-4305-9DD0-2FC00CEE9F5F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6012170E-3A1D-4E73-9FCC-FE102762CF1B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99722AE-1935-48A7-AC27-B8FEC153FE98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utoShape 4"/>
            <p:cNvSpPr>
              <a:spLocks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44083 w 64000"/>
                <a:gd name="T1" fmla="*/ 2368 h 64000"/>
                <a:gd name="T2" fmla="*/ 64000 w 64000"/>
                <a:gd name="T3" fmla="*/ 32000 h 64000"/>
                <a:gd name="T4" fmla="*/ 44083 w 64000"/>
                <a:gd name="T5" fmla="*/ 61631 h 64000"/>
                <a:gd name="T6" fmla="*/ 44083 w 64000"/>
                <a:gd name="T7" fmla="*/ 61631 h 64000"/>
                <a:gd name="T8" fmla="*/ 44082 w 64000"/>
                <a:gd name="T9" fmla="*/ 61631 h 64000"/>
                <a:gd name="T10" fmla="*/ 44083 w 64000"/>
                <a:gd name="T11" fmla="*/ 61632 h 64000"/>
                <a:gd name="T12" fmla="*/ 44083 w 64000"/>
                <a:gd name="T13" fmla="*/ 2368 h 64000"/>
                <a:gd name="T14" fmla="*/ 44082 w 64000"/>
                <a:gd name="T15" fmla="*/ 2368 h 64000"/>
                <a:gd name="T16" fmla="*/ 44083 w 64000"/>
                <a:gd name="T17" fmla="*/ 2368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AutoShape 5"/>
            <p:cNvSpPr>
              <a:spLocks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50994 w 64000"/>
                <a:gd name="T1" fmla="*/ 6246 h 64000"/>
                <a:gd name="T2" fmla="*/ 64000 w 64000"/>
                <a:gd name="T3" fmla="*/ 32000 h 64000"/>
                <a:gd name="T4" fmla="*/ 50994 w 64000"/>
                <a:gd name="T5" fmla="*/ 57753 h 64000"/>
                <a:gd name="T6" fmla="*/ 50994 w 64000"/>
                <a:gd name="T7" fmla="*/ 57753 h 64000"/>
                <a:gd name="T8" fmla="*/ 50993 w 64000"/>
                <a:gd name="T9" fmla="*/ 57753 h 64000"/>
                <a:gd name="T10" fmla="*/ 50994 w 64000"/>
                <a:gd name="T11" fmla="*/ 57754 h 64000"/>
                <a:gd name="T12" fmla="*/ 50994 w 64000"/>
                <a:gd name="T13" fmla="*/ 6246 h 64000"/>
                <a:gd name="T14" fmla="*/ 50993 w 64000"/>
                <a:gd name="T15" fmla="*/ 6246 h 64000"/>
                <a:gd name="T16" fmla="*/ 50994 w 64000"/>
                <a:gd name="T17" fmla="*/ 6246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711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7236D5-7CE1-4305-AFAC-5B2096D12D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0DA41-0B9B-4514-A697-F2B4365AB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06CD2-0DA9-4364-8B4E-09AA65BDDB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A4206-6D51-4BEF-9504-8F14427D34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5DC9F-1C11-46EA-AC2A-84A3AD36FC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5E5AF-DC6E-404C-8F8F-272D8A212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76442-E49E-4E80-A9A6-4051BA29B1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3E5DE-9842-424E-9AFD-47E3B374FA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B1BA5-5899-4CF0-A09A-EF650587F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5E46-05F9-4745-A217-222575643F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B652C-9A7A-4B26-8EFE-F836B66956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32" name="AutoShape 3"/>
            <p:cNvSpPr>
              <a:spLocks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50296 w 64000"/>
                <a:gd name="T1" fmla="*/ 5746 h 64000"/>
                <a:gd name="T2" fmla="*/ 64000 w 64000"/>
                <a:gd name="T3" fmla="*/ 32000 h 64000"/>
                <a:gd name="T4" fmla="*/ 50296 w 64000"/>
                <a:gd name="T5" fmla="*/ 58253 h 64000"/>
                <a:gd name="T6" fmla="*/ 50296 w 64000"/>
                <a:gd name="T7" fmla="*/ 58253 h 64000"/>
                <a:gd name="T8" fmla="*/ 50295 w 64000"/>
                <a:gd name="T9" fmla="*/ 58253 h 64000"/>
                <a:gd name="T10" fmla="*/ 50296 w 64000"/>
                <a:gd name="T11" fmla="*/ 58254 h 64000"/>
                <a:gd name="T12" fmla="*/ 50296 w 64000"/>
                <a:gd name="T13" fmla="*/ 5746 h 64000"/>
                <a:gd name="T14" fmla="*/ 50295 w 64000"/>
                <a:gd name="T15" fmla="*/ 5746 h 64000"/>
                <a:gd name="T16" fmla="*/ 50296 w 64000"/>
                <a:gd name="T17" fmla="*/ 5746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AutoShape 4"/>
            <p:cNvSpPr>
              <a:spLocks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50077 w 64000"/>
                <a:gd name="T1" fmla="*/ 5595 h 64000"/>
                <a:gd name="T2" fmla="*/ 64000 w 64000"/>
                <a:gd name="T3" fmla="*/ 32000 h 64000"/>
                <a:gd name="T4" fmla="*/ 50077 w 64000"/>
                <a:gd name="T5" fmla="*/ 58404 h 64000"/>
                <a:gd name="T6" fmla="*/ 50077 w 64000"/>
                <a:gd name="T7" fmla="*/ 58404 h 64000"/>
                <a:gd name="T8" fmla="*/ 50076 w 64000"/>
                <a:gd name="T9" fmla="*/ 58404 h 64000"/>
                <a:gd name="T10" fmla="*/ 50077 w 64000"/>
                <a:gd name="T11" fmla="*/ 58405 h 64000"/>
                <a:gd name="T12" fmla="*/ 50077 w 64000"/>
                <a:gd name="T13" fmla="*/ 5595 h 64000"/>
                <a:gd name="T14" fmla="*/ 50076 w 64000"/>
                <a:gd name="T15" fmla="*/ 5595 h 64000"/>
                <a:gd name="T16" fmla="*/ 50077 w 64000"/>
                <a:gd name="T17" fmla="*/ 5595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608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9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E1D5E63-9890-4275-9196-C3DBC12DD5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5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827088" y="381000"/>
            <a:ext cx="7854950" cy="3408363"/>
          </a:xfrm>
        </p:spPr>
        <p:txBody>
          <a:bodyPr/>
          <a:lstStyle/>
          <a:p>
            <a:pPr algn="ctr"/>
            <a:br>
              <a:rPr lang="ru-RU" sz="3200">
                <a:solidFill>
                  <a:srgbClr val="371D10"/>
                </a:solidFill>
                <a:cs typeface="Times New Roman" pitchFamily="18" charset="0"/>
              </a:rPr>
            </a:br>
            <a:br>
              <a:rPr lang="ru-RU" sz="3200">
                <a:solidFill>
                  <a:srgbClr val="371D10"/>
                </a:solidFill>
                <a:cs typeface="Times New Roman" pitchFamily="18" charset="0"/>
              </a:rPr>
            </a:br>
            <a:br>
              <a:rPr lang="ru-RU" sz="3200">
                <a:solidFill>
                  <a:srgbClr val="371D10"/>
                </a:solidFill>
                <a:cs typeface="Times New Roman" pitchFamily="18" charset="0"/>
              </a:rPr>
            </a:br>
            <a:br>
              <a:rPr lang="ru-RU" sz="3200">
                <a:solidFill>
                  <a:srgbClr val="371D10"/>
                </a:solidFill>
                <a:cs typeface="Times New Roman" pitchFamily="18" charset="0"/>
              </a:rPr>
            </a:br>
            <a:r>
              <a:rPr lang="ru-RU" b="1">
                <a:solidFill>
                  <a:srgbClr val="002060"/>
                </a:solidFill>
                <a:ea typeface="Times New Roman" pitchFamily="18" charset="0"/>
                <a:cs typeface="Dubai Medium" pitchFamily="34" charset="-78"/>
              </a:rPr>
              <a:t>Классный час: </a:t>
            </a:r>
            <a:br>
              <a:rPr lang="ru-RU" b="1">
                <a:solidFill>
                  <a:srgbClr val="002060"/>
                </a:solidFill>
                <a:ea typeface="Times New Roman" pitchFamily="18" charset="0"/>
                <a:cs typeface="Dubai Medium" pitchFamily="34" charset="-78"/>
              </a:rPr>
            </a:br>
            <a:r>
              <a:rPr lang="ru-RU" b="1">
                <a:solidFill>
                  <a:srgbClr val="002060"/>
                </a:solidFill>
                <a:ea typeface="Times New Roman" pitchFamily="18" charset="0"/>
                <a:cs typeface="Dubai Medium" pitchFamily="34" charset="-78"/>
              </a:rPr>
              <a:t>«Права и обязанности ребенка»</a:t>
            </a:r>
            <a:br>
              <a:rPr lang="ru-RU" sz="1800">
                <a:solidFill>
                  <a:srgbClr val="371D10"/>
                </a:solidFill>
                <a:cs typeface="Times New Roman" pitchFamily="18" charset="0"/>
              </a:rPr>
            </a:br>
            <a:endParaRPr lang="ru-RU"/>
          </a:p>
        </p:txBody>
      </p:sp>
      <p:sp>
        <p:nvSpPr>
          <p:cNvPr id="3075" name="Подзаголовок 3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4724400"/>
            <a:ext cx="7239000" cy="1752600"/>
          </a:xfrm>
        </p:spPr>
        <p:txBody>
          <a:bodyPr/>
          <a:lstStyle/>
          <a:p>
            <a:pPr algn="r"/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еевна</a:t>
            </a: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57200"/>
            <a:ext cx="2667000" cy="18589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2291" name="AutoShape 2"/>
          <p:cNvSpPr>
            <a:spLocks noChangeArrowheads="1"/>
          </p:cNvSpPr>
          <p:nvPr/>
        </p:nvSpPr>
        <p:spPr bwMode="auto">
          <a:xfrm>
            <a:off x="1981200" y="2514600"/>
            <a:ext cx="56388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Какие литературные герои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могли бы пожаловаться, что нарушено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 их право на неприкосновенность жилища?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733800"/>
            <a:ext cx="2797175" cy="2814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7525" y="3733800"/>
            <a:ext cx="2001838" cy="2819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533400"/>
            <a:ext cx="3835400" cy="17113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81000"/>
            <a:ext cx="2514600" cy="1903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457200"/>
            <a:ext cx="2667000" cy="18589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2209800" y="2514600"/>
            <a:ext cx="48768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нарушено право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на личную неприкосновенность,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жизнь и свободу?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8963" y="3733800"/>
            <a:ext cx="1798637" cy="27432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6">
            <a:lum bright="-6000" contrast="12000"/>
          </a:blip>
          <a:srcRect/>
          <a:stretch>
            <a:fillRect/>
          </a:stretch>
        </p:blipFill>
        <p:spPr bwMode="auto">
          <a:xfrm>
            <a:off x="533400" y="3733800"/>
            <a:ext cx="1958975" cy="27686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457200" y="3938588"/>
            <a:ext cx="3733800" cy="25019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81000"/>
            <a:ext cx="2514600" cy="1903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457200"/>
            <a:ext cx="2667000" cy="18589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2209800" y="2514600"/>
            <a:ext cx="48768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В какой сказке нарушается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право человека владеть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000000"/>
                </a:solidFill>
                <a:latin typeface="Arial" charset="0"/>
              </a:rPr>
              <a:t>своим имуществом?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3956050"/>
            <a:ext cx="3657600" cy="2532063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1981200" y="2514600"/>
            <a:ext cx="5105400" cy="11430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больные используют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своё право на бесплатное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медицинское обслуживание?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86200"/>
            <a:ext cx="3343275" cy="25114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81000"/>
            <a:ext cx="2743200" cy="2057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381000"/>
            <a:ext cx="2705100" cy="202882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3000" y="3897313"/>
            <a:ext cx="3733800" cy="25844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038600"/>
            <a:ext cx="3276600" cy="24574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4002088"/>
            <a:ext cx="3581400" cy="2479675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381000"/>
            <a:ext cx="1952625" cy="222885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6">
            <a:lum contrast="12000"/>
          </a:blip>
          <a:srcRect/>
          <a:stretch>
            <a:fillRect/>
          </a:stretch>
        </p:blipFill>
        <p:spPr bwMode="auto">
          <a:xfrm>
            <a:off x="457200" y="457200"/>
            <a:ext cx="2643188" cy="2819400"/>
          </a:xfrm>
          <a:prstGeom prst="rect">
            <a:avLst/>
          </a:prstGeom>
          <a:noFill/>
          <a:ln w="2844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16390" name="AutoShape 5"/>
          <p:cNvSpPr>
            <a:spLocks noChangeArrowheads="1"/>
          </p:cNvSpPr>
          <p:nvPr/>
        </p:nvSpPr>
        <p:spPr bwMode="auto">
          <a:xfrm>
            <a:off x="2895600" y="2971800"/>
            <a:ext cx="4343400" cy="1066800"/>
          </a:xfrm>
          <a:prstGeom prst="plaque">
            <a:avLst>
              <a:gd name="adj" fmla="val 3333"/>
            </a:avLst>
          </a:prstGeom>
          <a:solidFill>
            <a:srgbClr val="FFCC66"/>
          </a:solidFill>
          <a:ln w="9360">
            <a:solidFill>
              <a:srgbClr val="FF66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>
              <a:solidFill>
                <a:srgbClr val="000000"/>
              </a:solidFill>
              <a:latin typeface="Arial" charset="0"/>
            </a:endParaRP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В каких сказках один герой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2000" b="1">
                <a:solidFill>
                  <a:srgbClr val="000000"/>
                </a:solidFill>
                <a:latin typeface="Arial" charset="0"/>
              </a:rPr>
              <a:t>эксплуатировал других?</a:t>
            </a:r>
          </a:p>
          <a:p>
            <a:pPr marL="215900" indent="-215900" algn="ctr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ru-RU" altLang="ru-RU" sz="200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57200" y="762000"/>
            <a:ext cx="3810000" cy="2168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ru-RU" altLang="ru-RU" sz="5400" b="1">
                <a:solidFill>
                  <a:srgbClr val="000099"/>
                </a:solidFill>
                <a:latin typeface="Arial" charset="0"/>
              </a:rPr>
              <a:t>Я ИМЕЮ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ru-RU" altLang="ru-RU" sz="5400" b="1">
                <a:solidFill>
                  <a:srgbClr val="000099"/>
                </a:solidFill>
                <a:latin typeface="Arial" charset="0"/>
              </a:rPr>
              <a:t>ПРАВО</a:t>
            </a:r>
            <a:r>
              <a:rPr lang="ru-RU" altLang="ru-RU" sz="5400" b="1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81000"/>
            <a:ext cx="2247900" cy="2724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4267200"/>
            <a:ext cx="3429000" cy="205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3200400"/>
            <a:ext cx="2247900" cy="323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200400" y="3352800"/>
            <a:ext cx="5486400" cy="915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ru-RU" altLang="ru-RU" sz="5400" b="1">
                <a:solidFill>
                  <a:srgbClr val="000099"/>
                </a:solidFill>
                <a:latin typeface="Arial" charset="0"/>
              </a:rPr>
              <a:t>НА….</a:t>
            </a:r>
            <a:r>
              <a:rPr lang="ru-RU" altLang="ru-RU" sz="5400" b="1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id="20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21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22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str">
                                      <p:cBhvr additive="repl">
                                        <p:cTn id="26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27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28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038600" y="381000"/>
            <a:ext cx="4876800" cy="436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b="1">
                <a:solidFill>
                  <a:srgbClr val="333399"/>
                </a:solidFill>
                <a:latin typeface="Arial" charset="0"/>
              </a:rPr>
              <a:t>В 1959 г. Генеральная Ассамблея ООН провозгласила Декларацию прав ребенка</a:t>
            </a:r>
            <a:r>
              <a:rPr lang="ru-RU" altLang="ru-RU" sz="3200" b="1">
                <a:solidFill>
                  <a:srgbClr val="333399"/>
                </a:solidFill>
                <a:latin typeface="Arial" charset="0"/>
              </a:rPr>
              <a:t>. 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3200" b="1">
                <a:solidFill>
                  <a:srgbClr val="333399"/>
                </a:solidFill>
                <a:latin typeface="Arial" charset="0"/>
              </a:rPr>
              <a:t>20 ноября 1989 года-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ru-RU" altLang="ru-RU" sz="3200" b="1">
                <a:solidFill>
                  <a:srgbClr val="333399"/>
                </a:solidFill>
                <a:latin typeface="Arial" charset="0"/>
              </a:rPr>
              <a:t>Конвенция о правах ребенка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85800" y="5181600"/>
            <a:ext cx="7772400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ru-RU" altLang="ru-RU" sz="2000" b="1">
              <a:solidFill>
                <a:srgbClr val="333399"/>
              </a:solidFill>
              <a:latin typeface="Arial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979613" y="5516563"/>
            <a:ext cx="5943600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ru-RU" altLang="ru-RU" sz="2000" b="1">
              <a:solidFill>
                <a:srgbClr val="333399"/>
              </a:solidFill>
              <a:latin typeface="Arial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76250"/>
            <a:ext cx="3648075" cy="5473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 additive="repl"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1" dur="1000" fill="hold"/>
                                        <p:tgtEl>
                                          <p:spTgt spid="5123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1524000"/>
            <a:ext cx="3190875" cy="3771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52400"/>
            <a:ext cx="4105275" cy="6272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repl"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repl">
                                        <p:cTn id="10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711200" y="404813"/>
            <a:ext cx="7621588" cy="1190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/>
          <a:lstStyle/>
          <a:p>
            <a:pPr marL="215900" indent="-215900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7200" b="1">
                <a:solidFill>
                  <a:srgbClr val="FF3300"/>
                </a:solidFill>
                <a:latin typeface="Arial Black" pitchFamily="34" charset="0"/>
              </a:rPr>
              <a:t>Права  ребёнка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844675"/>
            <a:ext cx="6480175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0688" y="3213100"/>
            <a:ext cx="4913312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2124075" y="-171450"/>
            <a:ext cx="6867525" cy="893763"/>
          </a:xfrm>
        </p:spPr>
        <p:txBody>
          <a:bodyPr/>
          <a:lstStyle/>
          <a:p>
            <a:pPr algn="ctr" eaLnBrk="1" hangingPunct="1"/>
            <a:r>
              <a:rPr lang="ru-RU" altLang="ru-RU" sz="4000" b="1" i="1">
                <a:solidFill>
                  <a:srgbClr val="0000FF"/>
                </a:solidFill>
              </a:rPr>
              <a:t>ПРАВА ДЕТЕЙ: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7777163" cy="52562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Ребенок имеет право на имя и гражданство;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дети имеют право жить с родителями;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дети имеют право на медицинскую помощь;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право на охрану и защиту;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право на обучение;</a:t>
            </a:r>
          </a:p>
          <a:p>
            <a:pPr eaLnBrk="1" hangingPunct="1">
              <a:lnSpc>
                <a:spcPct val="9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90000"/>
              </a:lnSpc>
              <a:buClr>
                <a:srgbClr val="0000FF"/>
              </a:buClr>
            </a:pPr>
            <a:r>
              <a:rPr lang="ru-RU" altLang="ru-RU" sz="2400"/>
              <a:t>право на отдых.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429000"/>
            <a:ext cx="5319712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2484438" y="0"/>
            <a:ext cx="6867525" cy="1065213"/>
          </a:xfrm>
        </p:spPr>
        <p:txBody>
          <a:bodyPr/>
          <a:lstStyle/>
          <a:p>
            <a:pPr eaLnBrk="1" hangingPunct="1"/>
            <a:r>
              <a:rPr lang="ru-RU" altLang="ru-RU" sz="4000" b="1" i="1">
                <a:solidFill>
                  <a:srgbClr val="0000FF"/>
                </a:solidFill>
              </a:rPr>
              <a:t>ОБЯЗАННОСТИ: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716463" y="1341438"/>
            <a:ext cx="6775450" cy="4151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Соблюдать законы;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охранять природу;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защищать Отечество;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заботиться о родителях;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altLang="ru-RU" sz="2400"/>
          </a:p>
          <a:p>
            <a:pPr eaLnBrk="1" hangingPunct="1">
              <a:lnSpc>
                <a:spcPct val="80000"/>
              </a:lnSpc>
              <a:buClr>
                <a:srgbClr val="0000FF"/>
              </a:buClr>
            </a:pPr>
            <a:r>
              <a:rPr lang="ru-RU" altLang="ru-RU" sz="2400"/>
              <a:t>получить образование</a:t>
            </a:r>
            <a:r>
              <a:rPr lang="ru-RU" altLang="ru-RU" sz="330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838200" y="3048000"/>
            <a:ext cx="7351713" cy="307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Не стоит забывать, что кроме прав у каждого есть и обязанности перед обществом.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Отстаивая свои права, не стоит забывать, что у других людей есть тоже такие же права, как и твои.</a:t>
            </a:r>
          </a:p>
          <a:p>
            <a:pPr marL="215900" indent="-215900" algn="ctr" eaLnBrk="1"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altLang="ru-RU" sz="2800" b="1">
                <a:solidFill>
                  <a:srgbClr val="000099"/>
                </a:solidFill>
                <a:latin typeface="Arial" charset="0"/>
              </a:rPr>
              <a:t>Уважай чужие права!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52400"/>
            <a:ext cx="1473200" cy="220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28600"/>
            <a:ext cx="1446213" cy="220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152400"/>
            <a:ext cx="3048000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diamond(in)">
                                      <p:cBhvr additive="repl"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2767013"/>
            <a:ext cx="8448675" cy="1152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533400"/>
            <a:ext cx="2743200" cy="2378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1219200"/>
            <a:ext cx="2209800" cy="1797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2">
      <a:dk1>
        <a:srgbClr val="000000"/>
      </a:dk1>
      <a:lt1>
        <a:srgbClr val="FFFFFF"/>
      </a:lt1>
      <a:dk2>
        <a:srgbClr val="333366"/>
      </a:dk2>
      <a:lt2>
        <a:srgbClr val="5F5F5F"/>
      </a:lt2>
      <a:accent1>
        <a:srgbClr val="CC99FF"/>
      </a:accent1>
      <a:accent2>
        <a:srgbClr val="99CCCC"/>
      </a:accent2>
      <a:accent3>
        <a:srgbClr val="FFFFFF"/>
      </a:accent3>
      <a:accent4>
        <a:srgbClr val="000000"/>
      </a:accent4>
      <a:accent5>
        <a:srgbClr val="E2CAFF"/>
      </a:accent5>
      <a:accent6>
        <a:srgbClr val="8AB9B9"/>
      </a:accent6>
      <a:hlink>
        <a:srgbClr val="666699"/>
      </a:hlink>
      <a:folHlink>
        <a:srgbClr val="660066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97</TotalTime>
  <Words>212</Words>
  <Application>Microsoft Office PowerPoint</Application>
  <PresentationFormat>Экран (4:3)</PresentationFormat>
  <Paragraphs>66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Times New Roman</vt:lpstr>
      <vt:lpstr>Verdana</vt:lpstr>
      <vt:lpstr>Wingdings</vt:lpstr>
      <vt:lpstr>Затмение</vt:lpstr>
      <vt:lpstr>    Классный час:  «Права и обязанности ребенка»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ПРАВА ДЕТЕЙ:</vt:lpstr>
      <vt:lpstr>ОБЯЗАННОСТИ: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Алла Кулажко</cp:lastModifiedBy>
  <cp:revision>8</cp:revision>
  <cp:lastPrinted>1601-01-01T00:00:00Z</cp:lastPrinted>
  <dcterms:created xsi:type="dcterms:W3CDTF">2004-02-04T09:50:45Z</dcterms:created>
  <dcterms:modified xsi:type="dcterms:W3CDTF">2025-03-14T08:05:13Z</dcterms:modified>
</cp:coreProperties>
</file>