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0" r:id="rId4"/>
    <p:sldId id="261" r:id="rId5"/>
    <p:sldId id="282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87618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98" autoAdjust="0"/>
  </p:normalViewPr>
  <p:slideViewPr>
    <p:cSldViewPr>
      <p:cViewPr varScale="1">
        <p:scale>
          <a:sx n="48" d="100"/>
          <a:sy n="48" d="100"/>
        </p:scale>
        <p:origin x="-131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032F08-597E-4427-B55B-DD32006DE2E9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7DCAFB-8A1C-475C-B0AA-CBCABDFA7E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kiv.instrao.ru/bank-zadaniy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fg.resh.edu.ru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8229600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66"/>
                </a:solidFill>
              </a:rPr>
              <a:t>Функциональная грамотность как цель </a:t>
            </a:r>
            <a:br>
              <a:rPr lang="ru-RU" sz="6000" dirty="0" smtClean="0">
                <a:solidFill>
                  <a:srgbClr val="FF0066"/>
                </a:solidFill>
              </a:rPr>
            </a:br>
            <a:r>
              <a:rPr lang="ru-RU" sz="6000" dirty="0" smtClean="0">
                <a:solidFill>
                  <a:srgbClr val="FF0066"/>
                </a:solidFill>
              </a:rPr>
              <a:t>и результат современного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7 мая 2018 года Путиным В.В., Президентом Российской Федерации подписан Указ «О национальных целях и стратегических задачах развития Российской Ф</a:t>
            </a:r>
            <a:r>
              <a:rPr lang="ru-RU" sz="4000" b="1" dirty="0">
                <a:solidFill>
                  <a:srgbClr val="FF0000"/>
                </a:solidFill>
              </a:rPr>
              <a:t>едерации на период до 2024 года»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640283"/>
            <a:ext cx="85689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окументы: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1.Приказ Министерства Просвещения РФ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06.05.2019г. № 219 Об утверждении методологии и критериев оценки качества общего образования в общеобразовательных организациях на основе практики международных исследований качества подготовки обучающихся;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2.Письмо Министерства просвещения РФ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26.01.2021 № ТВ-94-04 Об электронном банке тренировочных заданий по оценке функциональной грамотности;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3.Письмо Министерства просвещения РФ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22.03.2021 № 04-238 Об электронном банке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тренировочных заданий по оценке функциональной грамотности;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Письмо Министерства просвещения РФ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14.09.2021 № 03-1510 Об организации работы по повышению функциональной грамотности.</a:t>
            </a:r>
            <a:endParaRPr kumimoji="0" lang="ru-RU" sz="2000" b="1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5.Письмо Министерства просвещения РФ от 17.09.2021 № 03-1526 О методическом обеспечении работы по повышению функциональной грамотности.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2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</a:t>
            </a:r>
            <a:r>
              <a:rPr lang="ru-RU" sz="3600" b="1" u="sng" dirty="0">
                <a:solidFill>
                  <a:srgbClr val="FF0066"/>
                </a:solidFill>
              </a:rPr>
              <a:t>Функциональная грамотность </a:t>
            </a:r>
            <a:r>
              <a:rPr lang="ru-RU" sz="3600" b="1" dirty="0">
                <a:solidFill>
                  <a:srgbClr val="FF0066"/>
                </a:solidFill>
              </a:rPr>
              <a:t>вошла в состав государственных гарантий качества основного общего образования. ФГОС третьего поколения определяет функциональную грамотность как способность решать учебные задачи и жизненные ситуации на основе сформированных предметных, </a:t>
            </a:r>
            <a:r>
              <a:rPr lang="ru-RU" sz="3600" b="1" dirty="0" err="1">
                <a:solidFill>
                  <a:srgbClr val="FF0066"/>
                </a:solidFill>
              </a:rPr>
              <a:t>метапредметных</a:t>
            </a:r>
            <a:r>
              <a:rPr lang="ru-RU" sz="3600" b="1" dirty="0">
                <a:solidFill>
                  <a:srgbClr val="FF0066"/>
                </a:solidFill>
              </a:rPr>
              <a:t> и универсальных способов деятельности. </a:t>
            </a:r>
            <a:endParaRPr lang="ru-RU" sz="2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628800"/>
            <a:ext cx="8820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  <a:cs typeface="Aharoni" pitchFamily="2" charset="-79"/>
              </a:rPr>
              <a:t>Ресурсы для формирования функциональной грамотности: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512" y="1125648"/>
            <a:ext cx="89644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Банк заданий для формирования и оценки функциональной грамотности обучающихся основной школы (5-9 классы). ФГБНУ Институт стратегии развития образования российской академии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образования: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http://skiv.instrao.ru/bank-zadaniy/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ef1356a-7cee-4aed-b216-9611bcdba8b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20689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  <a:cs typeface="Aharoni" pitchFamily="2" charset="-79"/>
              </a:rPr>
              <a:t>Сборники эталонных заданий серии «Функциональная грамотность. Учимся для жизни» издательства «Просвещение»: </a:t>
            </a:r>
          </a:p>
        </p:txBody>
      </p:sp>
      <p:pic>
        <p:nvPicPr>
          <p:cNvPr id="5" name="Рисунок 4" descr="1920-1081-ma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76872"/>
            <a:ext cx="8496944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340768"/>
            <a:ext cx="84249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Электронный банк заданий для оценки функциональной грамотности:</a:t>
            </a:r>
            <a:r>
              <a:rPr lang="ru-RU" sz="6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6000" u="sng" dirty="0">
                <a:hlinkClick r:id="rId2"/>
              </a:rPr>
              <a:t>https://fg.resh.edu.ru/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273630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66"/>
                </a:solidFill>
              </a:rPr>
              <a:t>«Тренажеры для школьников» из серии «Учение с увлечением»</a:t>
            </a:r>
            <a:endParaRPr lang="ru-RU" sz="60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53650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66"/>
                </a:solidFill>
              </a:rPr>
              <a:t>Что включает в себя понятие «функциональная грамотность»?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c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052736"/>
            <a:ext cx="4392488" cy="53438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00-n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96753"/>
            <a:ext cx="5400599" cy="51278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00-nw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052736"/>
            <a:ext cx="5616623" cy="5400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74295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268761"/>
            <a:ext cx="3672408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83568" y="1011941"/>
            <a:ext cx="799288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Функциональная грамотность ученика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это цель и результат образования. Формирование функциональной грамотности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обязательное условие работы учителя. Эту задачу мы должны решать. Работа должна быть хорошо продумана, тщательно спланирована, проводиться системно, а не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по запросу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, должна быть возможность оценивания результатов во времени.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7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892480" cy="52565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«Функционально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отношений».</a:t>
            </a:r>
            <a:b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</a:t>
            </a:r>
            <a:br>
              <a:rPr lang="ru-RU" sz="40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Леонтьев А.А.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136904" cy="5760640"/>
          </a:xfrm>
        </p:spPr>
        <p:txBody>
          <a:bodyPr>
            <a:normAutofit/>
          </a:bodyPr>
          <a:lstStyle/>
          <a:p>
            <a:pPr algn="l"/>
            <a:r>
              <a:rPr lang="ru-RU" sz="3600" b="1" u="sng" dirty="0" smtClean="0">
                <a:solidFill>
                  <a:srgbClr val="C00000"/>
                </a:solidFill>
              </a:rPr>
              <a:t>Функциональная грамотность </a:t>
            </a:r>
            <a:r>
              <a:rPr lang="ru-RU" sz="3600" b="1" dirty="0" smtClean="0">
                <a:solidFill>
                  <a:srgbClr val="C00000"/>
                </a:solidFill>
              </a:rPr>
              <a:t>простыми словами – это умение применять в жизни знания и навыки, полученные в школе.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u="sng" dirty="0" smtClean="0">
                <a:solidFill>
                  <a:srgbClr val="C00000"/>
                </a:solidFill>
              </a:rPr>
              <a:t>Это уровень образованности</a:t>
            </a:r>
            <a:r>
              <a:rPr lang="ru-RU" sz="3600" b="1" dirty="0" smtClean="0">
                <a:solidFill>
                  <a:srgbClr val="C00000"/>
                </a:solidFill>
              </a:rPr>
              <a:t>, который может быть достигнут за время школьного обучения, предполагающий способность решать жизненные задачи в различных ее сферах.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лнце 5"/>
          <p:cNvSpPr/>
          <p:nvPr/>
        </p:nvSpPr>
        <p:spPr>
          <a:xfrm>
            <a:off x="4139952" y="270892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99592" y="40466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32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функциональной грамотности:</a:t>
            </a:r>
            <a:endParaRPr lang="ko-KR" altLang="en-US" sz="32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2276872"/>
            <a:ext cx="2456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ko-KR" b="1" u="sng" dirty="0" smtClean="0">
                <a:solidFill>
                  <a:srgbClr val="7030A0"/>
                </a:solidFill>
                <a:cs typeface="Arial" pitchFamily="34" charset="0"/>
              </a:rPr>
              <a:t>Общая грамотность</a:t>
            </a:r>
            <a:endParaRPr lang="ko-KR" altLang="en-US" b="1" u="sng" dirty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052736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1600" dirty="0" smtClean="0">
                <a:solidFill>
                  <a:srgbClr val="7030A0"/>
                </a:solidFill>
                <a:cs typeface="Arial" pitchFamily="34" charset="0"/>
              </a:rPr>
              <a:t>Считать без калькулятора</a:t>
            </a:r>
          </a:p>
          <a:p>
            <a:r>
              <a:rPr lang="ru-RU" altLang="ko-KR" sz="1600" dirty="0" smtClean="0">
                <a:solidFill>
                  <a:srgbClr val="7030A0"/>
                </a:solidFill>
                <a:cs typeface="Arial" pitchFamily="34" charset="0"/>
              </a:rPr>
              <a:t>Отвечать на вопросы, не испытывая затруднений в построении фраз, подборе слов.</a:t>
            </a:r>
          </a:p>
          <a:p>
            <a:r>
              <a:rPr lang="ru-RU" altLang="ko-KR" sz="1600" dirty="0" smtClean="0">
                <a:solidFill>
                  <a:srgbClr val="7030A0"/>
                </a:solidFill>
                <a:cs typeface="Arial" pitchFamily="34" charset="0"/>
              </a:rPr>
              <a:t>Написать сочинение, рефераты</a:t>
            </a:r>
            <a:endParaRPr lang="ko-KR" altLang="en-US" dirty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2420888"/>
            <a:ext cx="2340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ko-KR" b="1" u="sng" dirty="0" smtClean="0">
                <a:solidFill>
                  <a:srgbClr val="FF0000"/>
                </a:solidFill>
                <a:cs typeface="Arial" pitchFamily="34" charset="0"/>
              </a:rPr>
              <a:t>Коммуникативная </a:t>
            </a:r>
            <a:endParaRPr lang="ko-KR" altLang="en-US" b="1" u="sng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1124744"/>
            <a:ext cx="4283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b="1" dirty="0" smtClean="0">
                <a:solidFill>
                  <a:srgbClr val="FF0000"/>
                </a:solidFill>
                <a:cs typeface="Arial" pitchFamily="34" charset="0"/>
              </a:rPr>
              <a:t>Работать в группе, команде, умение договариваться, согласовывать действия</a:t>
            </a:r>
          </a:p>
          <a:p>
            <a:r>
              <a:rPr lang="ru-RU" altLang="ko-KR" b="1" dirty="0" smtClean="0">
                <a:solidFill>
                  <a:srgbClr val="FF0000"/>
                </a:solidFill>
                <a:cs typeface="Arial" pitchFamily="34" charset="0"/>
              </a:rPr>
              <a:t>Расположить к себе других людей</a:t>
            </a:r>
            <a:endParaRPr lang="ko-KR" altLang="en-US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3068960"/>
            <a:ext cx="2264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ko-KR" b="1" u="sng" dirty="0" smtClean="0">
                <a:solidFill>
                  <a:srgbClr val="00B050"/>
                </a:solidFill>
                <a:cs typeface="Arial" pitchFamily="34" charset="0"/>
              </a:rPr>
              <a:t>Информационная</a:t>
            </a:r>
            <a:endParaRPr lang="ko-KR" altLang="en-US" b="1" u="sng" dirty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12160" y="3573016"/>
            <a:ext cx="3131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b="1" dirty="0" smtClean="0">
                <a:solidFill>
                  <a:srgbClr val="00B050"/>
                </a:solidFill>
                <a:cs typeface="Arial" pitchFamily="34" charset="0"/>
              </a:rPr>
              <a:t>Находить и отбирать информацию из книг, справочников, энциклопедий и др. печатных текстов.</a:t>
            </a:r>
          </a:p>
          <a:p>
            <a:r>
              <a:rPr lang="ru-RU" altLang="ko-KR" b="1" dirty="0" smtClean="0">
                <a:solidFill>
                  <a:srgbClr val="00B050"/>
                </a:solidFill>
                <a:cs typeface="Arial" pitchFamily="34" charset="0"/>
              </a:rPr>
              <a:t>Использовать информацию из СМИ( газеты, журналы, телевидение)</a:t>
            </a:r>
          </a:p>
          <a:p>
            <a:r>
              <a:rPr lang="ru-RU" altLang="ko-KR" b="1" dirty="0" smtClean="0">
                <a:solidFill>
                  <a:srgbClr val="00B050"/>
                </a:solidFill>
                <a:cs typeface="Arial" pitchFamily="34" charset="0"/>
              </a:rPr>
              <a:t>Читать чертежи, схемы, графики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779912" y="3717032"/>
            <a:ext cx="175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ko-KR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</a:t>
            </a:r>
            <a:endParaRPr lang="ko-KR" altLang="en-US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19872" y="4077072"/>
            <a:ext cx="2483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b="1" dirty="0" smtClean="0">
                <a:solidFill>
                  <a:srgbClr val="0070C0"/>
                </a:solidFill>
                <a:cs typeface="Arial" pitchFamily="34" charset="0"/>
              </a:rPr>
              <a:t>Искать информацию в сети Интернет</a:t>
            </a:r>
          </a:p>
          <a:p>
            <a:r>
              <a:rPr lang="ru-RU" altLang="ko-KR" b="1" dirty="0" smtClean="0">
                <a:solidFill>
                  <a:srgbClr val="0070C0"/>
                </a:solidFill>
                <a:cs typeface="Arial" pitchFamily="34" charset="0"/>
              </a:rPr>
              <a:t>Пользоваться электронной почтой</a:t>
            </a:r>
          </a:p>
          <a:p>
            <a:r>
              <a:rPr lang="ru-RU" altLang="ko-KR" b="1" dirty="0" smtClean="0">
                <a:solidFill>
                  <a:srgbClr val="0070C0"/>
                </a:solidFill>
                <a:cs typeface="Arial" pitchFamily="34" charset="0"/>
              </a:rPr>
              <a:t>Создавать и распечатывать тексты</a:t>
            </a:r>
            <a:endParaRPr lang="ko-KR" altLang="en-US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2780928"/>
            <a:ext cx="2790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b="1" u="sng" dirty="0" smtClean="0">
                <a:solidFill>
                  <a:srgbClr val="710F57"/>
                </a:solidFill>
                <a:cs typeface="Arial" pitchFamily="34" charset="0"/>
              </a:rPr>
              <a:t>Грамотность при решении бытовых проблем</a:t>
            </a:r>
            <a:endParaRPr lang="ko-KR" altLang="en-US" b="1" u="sng" dirty="0">
              <a:solidFill>
                <a:srgbClr val="710F57"/>
              </a:solidFill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3718679"/>
            <a:ext cx="280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dirty="0" smtClean="0">
                <a:solidFill>
                  <a:srgbClr val="2922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продукты, товары и услуги</a:t>
            </a:r>
          </a:p>
          <a:p>
            <a:r>
              <a:rPr lang="ru-RU" altLang="ko-KR" dirty="0" smtClean="0">
                <a:solidFill>
                  <a:srgbClr val="2922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различные технические бытовые устройства пользуясь инструкциями</a:t>
            </a:r>
          </a:p>
          <a:p>
            <a:r>
              <a:rPr lang="ru-RU" altLang="ko-KR" dirty="0" smtClean="0">
                <a:solidFill>
                  <a:srgbClr val="2922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и незнакомом городе ,пользуясь справочником, картой</a:t>
            </a:r>
            <a:endParaRPr lang="ko-KR" altLang="en-US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72816"/>
            <a:ext cx="8686800" cy="3456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9024" y="732235"/>
            <a:ext cx="838944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направления функциональной грамотности: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1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.Читательская грамотность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Математическая грамотность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3.Естественно-научная грамотность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4.Финансовая грамотность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5.Глобальные компетенции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6.Креативное мышление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554461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0000"/>
                </a:solidFill>
              </a:rPr>
              <a:t>Читательская грамотность</a:t>
            </a:r>
            <a:r>
              <a:rPr lang="ru-RU" sz="2700" dirty="0" smtClean="0">
                <a:solidFill>
                  <a:schemeClr val="tx1"/>
                </a:solidFill>
              </a:rPr>
              <a:t> – </a:t>
            </a:r>
            <a:r>
              <a:rPr lang="ru-RU" sz="2700" b="1" dirty="0" smtClean="0">
                <a:solidFill>
                  <a:schemeClr val="tx1"/>
                </a:solidFill>
              </a:rPr>
              <a:t>это способность к чтению и пониманию учебных текстов, умение извлекать информацию из текста, интерпретировать, использовать ее при решении учебных, учебно-практических задач и в повседневной жизни. Читательская грамотность – это базовый навык функциональной грамотности.</a:t>
            </a: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Математическая грамотность</a:t>
            </a:r>
            <a:r>
              <a:rPr lang="ru-RU" sz="3100" b="1" dirty="0" smtClean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— </a:t>
            </a:r>
            <a:r>
              <a:rPr lang="ru-RU" sz="2700" b="1" dirty="0" smtClean="0">
                <a:solidFill>
                  <a:schemeClr val="tx1"/>
                </a:solidFill>
              </a:rPr>
              <a:t>это способность формулировать, применять и интерпретировать математику в разнообразных контекстах. Она включает математические рассуждения, использование математических понятий, процедур, фактов и инструментов, чтобы описать, объяснить и предсказать явления.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446449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err="1" smtClean="0">
                <a:solidFill>
                  <a:srgbClr val="FF0000"/>
                </a:solidFill>
              </a:rPr>
              <a:t>Естественно-научная</a:t>
            </a:r>
            <a:r>
              <a:rPr lang="ru-RU" sz="3200" b="1" dirty="0" smtClean="0">
                <a:solidFill>
                  <a:srgbClr val="FF0000"/>
                </a:solidFill>
              </a:rPr>
              <a:t> грамотность </a:t>
            </a:r>
            <a:r>
              <a:rPr lang="ru-RU" sz="2000" dirty="0" smtClean="0">
                <a:solidFill>
                  <a:schemeClr val="tx1"/>
                </a:solidFill>
              </a:rPr>
              <a:t>— </a:t>
            </a:r>
            <a:r>
              <a:rPr lang="ru-RU" sz="2400" b="1" dirty="0" smtClean="0">
                <a:solidFill>
                  <a:schemeClr val="tx1"/>
                </a:solidFill>
              </a:rPr>
              <a:t>это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естественнонаучными идеями</a:t>
            </a:r>
            <a:r>
              <a:rPr lang="ru-RU" sz="2400" dirty="0" smtClean="0">
                <a:solidFill>
                  <a:schemeClr val="tx1"/>
                </a:solidFill>
              </a:rPr>
              <a:t>.  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Финансовая грамотность</a:t>
            </a:r>
            <a:r>
              <a:rPr lang="ru-RU" sz="2000" dirty="0" smtClean="0">
                <a:solidFill>
                  <a:schemeClr val="tx1"/>
                </a:solidFill>
              </a:rPr>
              <a:t> — </a:t>
            </a:r>
            <a:r>
              <a:rPr lang="ru-RU" sz="2400" b="1" dirty="0" smtClean="0">
                <a:solidFill>
                  <a:schemeClr val="tx1"/>
                </a:solidFill>
              </a:rPr>
              <a:t>это знание и понимание финансовых понятий и финансовых рисков. Включает навыки, мотивацию и уверенность, необходимые для принятия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Креативное мышление </a:t>
            </a:r>
            <a:r>
              <a:rPr lang="ru-RU" sz="2700" dirty="0" smtClean="0">
                <a:solidFill>
                  <a:schemeClr val="tx1"/>
                </a:solidFill>
              </a:rPr>
              <a:t>— </a:t>
            </a:r>
            <a:r>
              <a:rPr lang="ru-RU" sz="2700" b="1" dirty="0" smtClean="0">
                <a:solidFill>
                  <a:schemeClr val="tx1"/>
                </a:solidFill>
              </a:rPr>
              <a:t>это способность продуктивно участвовать в процессе выработки, оценки и совершенствовании идей, направленных на получение инновационных и эффективных решений, и/или нового знания, и/или эффектного выражения воображения.</a:t>
            </a: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Глобальные компетенции </a:t>
            </a:r>
            <a:r>
              <a:rPr lang="ru-RU" sz="2700" b="1" dirty="0" smtClean="0">
                <a:solidFill>
                  <a:schemeClr val="tx1"/>
                </a:solidFill>
              </a:rPr>
              <a:t>— это способность смотреть на мировые и межкультурные вопросы критически, с разных точек зрения, чтобы понимать, как различия между людьми влияют на восприятие, суждения и представления о себе и о других, и участвовать в открытом, адекватном и эффективном взаимодействии с другими людьми разного культурного происхождения на основе взаимного уважения к человеческому достоинству.</a:t>
            </a:r>
            <a:endParaRPr lang="ru-RU" sz="27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499</Words>
  <Application>Microsoft Office PowerPoint</Application>
  <PresentationFormat>Экран (4:3)</PresentationFormat>
  <Paragraphs>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Функциональная грамотность как цель  и результат современного образования</vt:lpstr>
      <vt:lpstr>Что включает в себя понятие «функциональная грамотность»? </vt:lpstr>
      <vt:lpstr>«Функционально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отношений».                                                                               Леонтьев А.А. </vt:lpstr>
      <vt:lpstr>Функциональная грамотность простыми словами – это умение применять в жизни знания и навыки, полученные в школе.  Это уровень образованности, который может быть достигнут за время школьного обучения, предполагающий способность решать жизненные задачи в различных ее сферах. </vt:lpstr>
      <vt:lpstr>Слайд 5</vt:lpstr>
      <vt:lpstr>              </vt:lpstr>
      <vt:lpstr>Читательская грамотность – это способность к чтению и пониманию учебных текстов, умение извлекать информацию из текста, интерпретировать, использовать ее при решении учебных, учебно-практических задач и в повседневной жизни. Читательская грамотность – это базовый навык функциональной грамотности.  Математическая грамотность — это способность формулировать, применять и интерпретировать математику в разнообразных контекстах. Она включает математические рассуждения, использование математических понятий, процедур, фактов и инструментов, чтобы описать, объяснить и предсказать явления. </vt:lpstr>
      <vt:lpstr>Естественно-научная грамотность — это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естественнонаучными идеями.   Финансовая грамотность — это знание и понимание финансовых понятий и финансовых рисков. Включает навыки, мотивацию и уверенность, необходимые для принятия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жизни.</vt:lpstr>
      <vt:lpstr> Креативное мышление — это способность продуктивно участвовать в процессе выработки, оценки и совершенствовании идей, направленных на получение инновационных и эффективных решений, и/или нового знания, и/или эффектного выражения воображения.  Глобальные компетенции — это способность смотреть на мировые и межкультурные вопросы критически, с разных точек зрения, чтобы понимать, как различия между людьми влияют на восприятие, суждения и представления о себе и о других, и участвовать в открытом, адекватном и эффективном взаимодействии с другими людьми разного культурного происхождения на основе взаимного уважения к человеческому достоинству.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«Тренажеры для школьников» из серии «Учение с увлечением»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как цель  и результат современного образования</dc:title>
  <dc:creator>Наталья</dc:creator>
  <cp:lastModifiedBy>ТАМАРА</cp:lastModifiedBy>
  <cp:revision>19</cp:revision>
  <dcterms:created xsi:type="dcterms:W3CDTF">2023-03-23T20:32:09Z</dcterms:created>
  <dcterms:modified xsi:type="dcterms:W3CDTF">2025-03-19T10:27:33Z</dcterms:modified>
</cp:coreProperties>
</file>