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sldIdLst>
    <p:sldId id="257" r:id="rId2"/>
    <p:sldId id="258" r:id="rId3"/>
    <p:sldId id="259" r:id="rId4"/>
    <p:sldId id="260" r:id="rId5"/>
    <p:sldId id="261" r:id="rId6"/>
    <p:sldId id="269" r:id="rId7"/>
    <p:sldId id="268" r:id="rId8"/>
    <p:sldId id="262" r:id="rId9"/>
    <p:sldId id="263" r:id="rId10"/>
    <p:sldId id="264" r:id="rId11"/>
    <p:sldId id="265" r:id="rId12"/>
    <p:sldId id="266" r:id="rId13"/>
    <p:sldId id="267" r:id="rId14"/>
    <p:sldId id="270" r:id="rId15"/>
    <p:sldId id="271" r:id="rId16"/>
    <p:sldId id="272" r:id="rId17"/>
    <p:sldId id="277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1398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A3CF833E-A4F5-430E-A06E-402F2B713FB0}" type="datetimeFigureOut">
              <a:rPr lang="ru-RU" smtClean="0"/>
              <a:t>29.01.2022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21096D2-46A3-4E2A-ADBD-A50ACA429A34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CF833E-A4F5-430E-A06E-402F2B713FB0}" type="datetimeFigureOut">
              <a:rPr lang="ru-RU" smtClean="0"/>
              <a:t>29.01.2022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1096D2-46A3-4E2A-ADBD-A50ACA429A3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A3CF833E-A4F5-430E-A06E-402F2B713FB0}" type="datetimeFigureOut">
              <a:rPr lang="ru-RU" smtClean="0"/>
              <a:t>29.01.2022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B21096D2-46A3-4E2A-ADBD-A50ACA429A34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CF833E-A4F5-430E-A06E-402F2B713FB0}" type="datetimeFigureOut">
              <a:rPr lang="ru-RU" smtClean="0"/>
              <a:t>29.01.2022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21096D2-46A3-4E2A-ADBD-A50ACA429A34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CF833E-A4F5-430E-A06E-402F2B713FB0}" type="datetimeFigureOut">
              <a:rPr lang="ru-RU" smtClean="0"/>
              <a:t>29.01.2022</a:t>
            </a:fld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B21096D2-46A3-4E2A-ADBD-A50ACA429A34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A3CF833E-A4F5-430E-A06E-402F2B713FB0}" type="datetimeFigureOut">
              <a:rPr lang="ru-RU" smtClean="0"/>
              <a:t>29.01.2022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B21096D2-46A3-4E2A-ADBD-A50ACA429A34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A3CF833E-A4F5-430E-A06E-402F2B713FB0}" type="datetimeFigureOut">
              <a:rPr lang="ru-RU" smtClean="0"/>
              <a:t>29.01.2022</a:t>
            </a:fld>
            <a:endParaRPr lang="ru-RU"/>
          </a:p>
        </p:txBody>
      </p:sp>
      <p:sp>
        <p:nvSpPr>
          <p:cNvPr id="12" name="Номер слайда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B21096D2-46A3-4E2A-ADBD-A50ACA429A34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16" name="Текст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5" name="Текст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CF833E-A4F5-430E-A06E-402F2B713FB0}" type="datetimeFigureOut">
              <a:rPr lang="ru-RU" smtClean="0"/>
              <a:t>29.01.2022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21096D2-46A3-4E2A-ADBD-A50ACA429A3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CF833E-A4F5-430E-A06E-402F2B713FB0}" type="datetimeFigureOut">
              <a:rPr lang="ru-RU" smtClean="0"/>
              <a:t>29.01.2022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21096D2-46A3-4E2A-ADBD-A50ACA429A3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CF833E-A4F5-430E-A06E-402F2B713FB0}" type="datetimeFigureOut">
              <a:rPr lang="ru-RU" smtClean="0"/>
              <a:t>29.01.2022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21096D2-46A3-4E2A-ADBD-A50ACA429A34}" type="slidenum">
              <a:rPr lang="ru-RU" smtClean="0"/>
              <a:t>‹#›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A3CF833E-A4F5-430E-A06E-402F2B713FB0}" type="datetimeFigureOut">
              <a:rPr lang="ru-RU" smtClean="0"/>
              <a:t>29.01.2022</a:t>
            </a:fld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B21096D2-46A3-4E2A-ADBD-A50ACA429A34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A3CF833E-A4F5-430E-A06E-402F2B713FB0}" type="datetimeFigureOut">
              <a:rPr lang="ru-RU" smtClean="0"/>
              <a:t>29.01.2022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B21096D2-46A3-4E2A-ADBD-A50ACA429A34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microsoft.com/office/2007/relationships/hdphoto" Target="../media/hdphoto1.wdp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image" Target="../media/image11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Public\Pictures\Sample Pictures\1620693769_22-phonoteka_org-p-fon-dlya-prezentatsii-po-rodnomu-yaziku-28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511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805309" y="2060848"/>
            <a:ext cx="7776864" cy="34163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Родительское собрание </a:t>
            </a:r>
          </a:p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«Права ребенка - обязанности родителей» 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423148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51520" y="0"/>
            <a:ext cx="7704856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Права несовершеннолетних в сфере охраны </a:t>
            </a:r>
            <a:r>
              <a:rPr lang="ru-RU" sz="4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здоровья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(Федеральный закон ст.54)</a:t>
            </a:r>
          </a:p>
          <a:p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251520" y="2006486"/>
            <a:ext cx="5328592" cy="46320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прохождение </a:t>
            </a:r>
            <a:r>
              <a:rPr lang="ru-RU" sz="2100" dirty="0">
                <a:latin typeface="Times New Roman" pitchFamily="18" charset="0"/>
                <a:cs typeface="Times New Roman" pitchFamily="18" charset="0"/>
              </a:rPr>
              <a:t>медицинских осмотров, в том числе профилактических медицинских осмотров, в связи с занятиями физической культурой и спортом, прохождение диспансеризации, диспансерного наблюдения, медицинской реабилитации, оказание медицинской помощи, в том числе в период обучения и воспитания в образовательных </a:t>
            </a: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организациях</a:t>
            </a:r>
          </a:p>
          <a:p>
            <a:r>
              <a:rPr lang="ru-RU" sz="2100" dirty="0">
                <a:latin typeface="Times New Roman" pitchFamily="18" charset="0"/>
                <a:cs typeface="Times New Roman" pitchFamily="18" charset="0"/>
              </a:rPr>
              <a:t>-оказание медицинской помощи в период оздоровления и организованного отдыха в порядке, установленном уполномоченным федеральным органом исполнительной власти;</a:t>
            </a:r>
          </a:p>
        </p:txBody>
      </p:sp>
      <p:pic>
        <p:nvPicPr>
          <p:cNvPr id="1029" name="Picture 5" descr="C:\Users\Public\Pictures\Sample Pictures\hello_html_m1142fd7c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98889" y="2204864"/>
            <a:ext cx="3826236" cy="38262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58198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95536" y="2060848"/>
            <a:ext cx="6408712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ru-RU" sz="2000" b="1" dirty="0" smtClean="0">
                <a:solidFill>
                  <a:srgbClr val="00B050"/>
                </a:solidFill>
              </a:rPr>
              <a:t>Право </a:t>
            </a:r>
            <a:r>
              <a:rPr lang="ru-RU" sz="2000" b="1" dirty="0">
                <a:solidFill>
                  <a:srgbClr val="00B050"/>
                </a:solidFill>
              </a:rPr>
              <a:t>на образование в Российской Федерации гарантируется независимо от пола, расы, национальности, языка, происхождения, имущественного, социального и должностного положения, места жительства, отношения к религии, убеждений, принадлежности к общественным объединениям, а также других обстоятельств</a:t>
            </a:r>
            <a:r>
              <a:rPr lang="ru-RU" sz="2000" b="1" dirty="0" smtClean="0">
                <a:solidFill>
                  <a:srgbClr val="00B050"/>
                </a:solidFill>
              </a:rPr>
              <a:t>.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ru-RU" sz="2000" b="1" dirty="0" smtClean="0">
                <a:solidFill>
                  <a:srgbClr val="00B050"/>
                </a:solidFill>
              </a:rPr>
              <a:t>В </a:t>
            </a:r>
            <a:r>
              <a:rPr lang="ru-RU" sz="2000" b="1" dirty="0">
                <a:solidFill>
                  <a:srgbClr val="00B050"/>
                </a:solidFill>
              </a:rPr>
              <a:t>Российской Федерации гарантируются общедоступность и бесплатность в соответствии с федеральными государственными образовательными стандартами дошкольного, начального общего, основного общего и среднего общего образования, среднего профессионального образования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79512" y="515689"/>
            <a:ext cx="607905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Право на образование. </a:t>
            </a:r>
            <a:endParaRPr lang="ru-RU" sz="44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(Федеральный закон ст.5)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2021549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23528" y="1846560"/>
            <a:ext cx="5040560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ü"/>
            </a:pPr>
            <a:r>
              <a:rPr lang="ru-RU" sz="2200" dirty="0">
                <a:solidFill>
                  <a:srgbClr val="7030A0"/>
                </a:solidFill>
              </a:rPr>
              <a:t>право ребенка на отдых и досуг, право участвовать в играх и развлекательных мероприятиях, соответствующих его возрасту, и свободно участвовать в культурной жизни и заниматься искусством. </a:t>
            </a:r>
            <a:endParaRPr lang="ru-RU" sz="2200" dirty="0" smtClean="0">
              <a:solidFill>
                <a:srgbClr val="7030A0"/>
              </a:solidFill>
            </a:endParaRPr>
          </a:p>
          <a:p>
            <a:pPr marL="285750" indent="-285750">
              <a:buFont typeface="Wingdings" pitchFamily="2" charset="2"/>
              <a:buChar char="ü"/>
            </a:pPr>
            <a:r>
              <a:rPr lang="ru-RU" sz="2200" dirty="0">
                <a:solidFill>
                  <a:srgbClr val="7030A0"/>
                </a:solidFill>
              </a:rPr>
              <a:t>Государства-участники уважают и поощряют право ребенка на всестороннее участие в культурной и творческой жизни и содействуют предоставлению соответствующих и равных возможностей для культурной и творческой деятельности, досуга и отдыха.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23528" y="404664"/>
            <a:ext cx="777686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Право на отдых</a:t>
            </a:r>
          </a:p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(Конвенция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о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правах ребенка Статья 31)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5" name="Picture 3" descr="C:\Users\Public\Pictures\Sample Pictures\main_350620_original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92080" y="2060848"/>
            <a:ext cx="3528392" cy="24144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6248844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51520" y="241320"/>
            <a:ext cx="7344816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Права и обязанности родителей</a:t>
            </a:r>
          </a:p>
          <a:p>
            <a:r>
              <a:rPr lang="ru-RU" sz="40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СК РФ Статья 63. Права и обязанности родителей по воспитанию и образованию детей</a:t>
            </a:r>
          </a:p>
          <a:p>
            <a:endParaRPr lang="ru-RU" sz="4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95536" y="2132856"/>
            <a:ext cx="7992888" cy="43704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  <a:p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1. Родители имеют право и обязаны воспитывать своих детей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000" b="1" i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Родители несут ответственность за воспитание и развитие своих детей. Они обязаны заботиться о здоровье, физическом, психическом, духовном и нравственном развитии своих детей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000" b="1" i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Родители имеют преимущественное право на обучение и воспитание своих детей перед всеми другими лицами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sz="2000" b="1" i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2. Родители обязаны обеспечить получение детьми общего образования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000" b="1" i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Родители имеют право выбора образовательной организации, формы получения детьми образования и формы их обучения с учетом мнения детей до получения ими основного общего образования.</a:t>
            </a:r>
          </a:p>
        </p:txBody>
      </p:sp>
    </p:spTree>
    <p:extLst>
      <p:ext uri="{BB962C8B-B14F-4D97-AF65-F5344CB8AC3E}">
        <p14:creationId xmlns:p14="http://schemas.microsoft.com/office/powerpoint/2010/main" val="46632212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07504" y="260648"/>
            <a:ext cx="8424936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Права и обязанности родителей по защите прав и интересов </a:t>
            </a:r>
            <a:r>
              <a:rPr lang="ru-RU" sz="4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детей</a:t>
            </a:r>
          </a:p>
          <a:p>
            <a:endParaRPr lang="ru-RU" sz="4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33264" y="1753508"/>
            <a:ext cx="8496944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(Семейный кодекс Статья 64)</a:t>
            </a:r>
          </a:p>
          <a:p>
            <a:r>
              <a:rPr lang="ru-RU" sz="3200" i="1" dirty="0" smtClean="0"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ru-RU" sz="3200" i="1" dirty="0">
                <a:latin typeface="Times New Roman" pitchFamily="18" charset="0"/>
                <a:cs typeface="Times New Roman" pitchFamily="18" charset="0"/>
              </a:rPr>
              <a:t>Защита прав и интересов детей возлагается на их родителей.</a:t>
            </a:r>
          </a:p>
          <a:p>
            <a:endParaRPr lang="ru-RU" sz="3200" i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i="1" dirty="0" smtClean="0">
                <a:latin typeface="Times New Roman" pitchFamily="18" charset="0"/>
                <a:cs typeface="Times New Roman" pitchFamily="18" charset="0"/>
              </a:rPr>
              <a:t>2.Родители </a:t>
            </a:r>
            <a:r>
              <a:rPr lang="ru-RU" sz="3200" i="1" dirty="0">
                <a:latin typeface="Times New Roman" pitchFamily="18" charset="0"/>
                <a:cs typeface="Times New Roman" pitchFamily="18" charset="0"/>
              </a:rPr>
              <a:t>являются законными представителями своих детей и выступают в защиту их прав и интересов в отношениях с любыми физическими и юридическими лицами, в том числе в судах, без специальных полномочий.</a:t>
            </a:r>
          </a:p>
        </p:txBody>
      </p:sp>
    </p:spTree>
    <p:extLst>
      <p:ext uri="{BB962C8B-B14F-4D97-AF65-F5344CB8AC3E}">
        <p14:creationId xmlns:p14="http://schemas.microsoft.com/office/powerpoint/2010/main" val="171090675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23528" y="228123"/>
            <a:ext cx="8496944" cy="68326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арушение  </a:t>
            </a:r>
            <a:r>
              <a:rPr lang="ru-RU" sz="28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прав ребенка может </a:t>
            </a:r>
            <a:r>
              <a:rPr lang="ru-RU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создать угрозу </a:t>
            </a:r>
            <a:r>
              <a:rPr lang="ru-RU" sz="28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социальной безопасности нашего общества </a:t>
            </a:r>
            <a:r>
              <a:rPr lang="ru-RU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28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Казалось бы, каким образом несоблюдение прав и законных интересов детей может вызвать угрозу социальной безопасности общества?</a:t>
            </a:r>
          </a:p>
          <a:p>
            <a:r>
              <a:rPr lang="ru-RU" sz="28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Может, если нарушения какого-либо права детей будут иметь системный характер и охватывать интересы широкого круга населения России.</a:t>
            </a:r>
          </a:p>
          <a:p>
            <a:r>
              <a:rPr lang="ru-RU" sz="28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Причём, влияние таких нарушений может проявляться как в текущем периоде, так и иметь отложенный по времени характер: в первом случае – отражаться на социально-психологическом состоянии членов семьи ребёнка, во втором – на результатах воспитания и на состоянии здоровья населения в будущем.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0371742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 cstate="screen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8500"/>
                    </a14:imgEffect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9781" y="842846"/>
            <a:ext cx="7973093" cy="57545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51520" y="144214"/>
            <a:ext cx="792088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rgbClr val="FF0000"/>
                </a:solidFill>
              </a:rPr>
              <a:t>Причинно-следственные связи между соблюдениями прав детей и различными угрозами</a:t>
            </a:r>
            <a:endParaRPr lang="ru-RU" sz="2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468829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564414" y="2276872"/>
            <a:ext cx="6015172" cy="255454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СПАСИБО ЗА </a:t>
            </a:r>
          </a:p>
          <a:p>
            <a:pPr algn="ctr"/>
            <a:r>
              <a:rPr lang="ru-RU" sz="8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ВНИМАНИЕ</a:t>
            </a:r>
            <a:endParaRPr lang="ru-RU" sz="8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00B05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4676950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611560" y="1959719"/>
            <a:ext cx="7560840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</a:rPr>
              <a:t>Цели:</a:t>
            </a:r>
            <a:r>
              <a:rPr lang="ru-RU" sz="2800" dirty="0" smtClean="0"/>
              <a:t> познакомить родителей с основными правами ребенка, провозглашенными в Конвенции о правах ребенка.</a:t>
            </a:r>
          </a:p>
          <a:p>
            <a:r>
              <a:rPr lang="ru-RU" sz="2800" dirty="0" smtClean="0">
                <a:solidFill>
                  <a:srgbClr val="FF0000"/>
                </a:solidFill>
              </a:rPr>
              <a:t>Задачи:</a:t>
            </a:r>
            <a:r>
              <a:rPr lang="ru-RU" sz="2800" dirty="0" smtClean="0"/>
              <a:t> -пополнить знания родителей о воспитании детей общедоступными сведениями; -довести до родителей истину, что право и обязанность воспитания детей принадлежит им; -оказывать помощь в разумном выстраивании отношений с ребенком. 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0360559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79512" y="674400"/>
            <a:ext cx="8352928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Ежегодно во всем мире отмечается Всемирный день ребенка- 20 ноября. Дата не случайна - именно в этот день в 1989 году была принята "Конвенция о правах ребенка", которая признала, что ребенку для всестороннего и гармоничного развития личности необходимо расти в семейном окружении, атмосфере счастья, любви и взаимопонимания. Дети очень уязвимы, а потому нуждаются в особой защите и помощи. </a:t>
            </a:r>
            <a:endParaRPr lang="ru-RU" sz="3200" b="1" i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54782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7413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47539" y="117693"/>
            <a:ext cx="6336705" cy="67403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Конвенция ООН о правах ребёнка — международный правовой документ, определяющий права детей на образование, пользование достижениями культуры, правом на отдых и досуг и оказание иных услуг детям государствами-членами ООН. Конвенция о правах ребенка является первым и основным международно-правовым документом, в котором права ребенка рассматривались на уровне международного права. Документ состоит из 54 статей, детализирующих индивидуальные права юных граждан в возрасте от рождения до 18 лет на полное развитие своих возможностей в условиях, свободных от голода и нужды, жестокости, эксплуатации и других форм злоупотреблений.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9" name="Picture 3" descr="C:\Users\Public\Pictures\Sample Pictures\1013800055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16217" y="3068960"/>
            <a:ext cx="2304256" cy="32849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645142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85837" y="476672"/>
            <a:ext cx="716479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Какие же документы регламентируют  права и обязанности детей и их родителей? </a:t>
            </a:r>
            <a:endParaRPr lang="ru-RU" sz="2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4" name="Picture 4" descr="C:\Users\Public\Pictures\Sample Pictures\1014782517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1628800"/>
            <a:ext cx="1905600" cy="30970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C:\Users\Public\Pictures\Sample Pictures\0006-005-.pn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60304" y="3177341"/>
            <a:ext cx="2218439" cy="35754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7" name="Picture 7" descr="C:\Users\Public\Pictures\Sample Pictures\8e174848c593e998056c95b31fe4bc20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03848" y="1628800"/>
            <a:ext cx="1944216" cy="30970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8" name="Picture 8" descr="C:\Users\Public\Pictures\Sample Pictures\unnamed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20307" y="3203038"/>
            <a:ext cx="2088232" cy="35754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9" name="Picture 9" descr="C:\Users\Public\Pictures\Sample Pictures\1021900313.JPG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08539" y="1611088"/>
            <a:ext cx="1755949" cy="31147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130112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07504" y="260648"/>
            <a:ext cx="763284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Что же такое права и обязанности?</a:t>
            </a:r>
            <a:endParaRPr lang="ru-RU" sz="48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23528" y="2348880"/>
            <a:ext cx="7776864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u="sng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Права</a:t>
            </a:r>
            <a:r>
              <a:rPr lang="ru-RU" sz="2800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— это установленные и охраняемые государством нормы и правила. Государство уста­навливает для своих граждан возможность пользования различными благами. Например, получать бесплатную медицинскую помощь, образование, отдыхать.</a:t>
            </a:r>
          </a:p>
          <a:p>
            <a:endParaRPr lang="ru-RU" sz="2800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u="sng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Обязанности </a:t>
            </a:r>
            <a:r>
              <a:rPr lang="ru-RU" sz="2800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— это определенный круг действий, обязательных для выполнения. </a:t>
            </a:r>
          </a:p>
        </p:txBody>
      </p:sp>
    </p:spTree>
    <p:extLst>
      <p:ext uri="{BB962C8B-B14F-4D97-AF65-F5344CB8AC3E}">
        <p14:creationId xmlns:p14="http://schemas.microsoft.com/office/powerpoint/2010/main" val="215561480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048767" y="116632"/>
            <a:ext cx="612068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Права детей</a:t>
            </a:r>
            <a:endParaRPr lang="ru-RU" sz="66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51520" y="1340768"/>
            <a:ext cx="8640960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/>
          </a:p>
          <a:p>
            <a:pPr marL="285750" indent="-285750" algn="just">
              <a:buFont typeface="Wingdings" pitchFamily="2" charset="2"/>
              <a:buChar char="§"/>
            </a:pPr>
            <a:r>
              <a:rPr lang="ru-RU" sz="2300" i="1" dirty="0" smtClean="0">
                <a:solidFill>
                  <a:srgbClr val="002060"/>
                </a:solidFill>
              </a:rPr>
              <a:t>на </a:t>
            </a:r>
            <a:r>
              <a:rPr lang="ru-RU" sz="2300" i="1" dirty="0">
                <a:solidFill>
                  <a:srgbClr val="002060"/>
                </a:solidFill>
              </a:rPr>
              <a:t>имя;</a:t>
            </a:r>
          </a:p>
          <a:p>
            <a:pPr marL="285750" indent="-285750" algn="just">
              <a:buFont typeface="Wingdings" pitchFamily="2" charset="2"/>
              <a:buChar char="§"/>
            </a:pPr>
            <a:r>
              <a:rPr lang="ru-RU" sz="2300" i="1" dirty="0" smtClean="0">
                <a:solidFill>
                  <a:srgbClr val="002060"/>
                </a:solidFill>
              </a:rPr>
              <a:t>на </a:t>
            </a:r>
            <a:r>
              <a:rPr lang="ru-RU" sz="2300" i="1" dirty="0">
                <a:solidFill>
                  <a:srgbClr val="002060"/>
                </a:solidFill>
              </a:rPr>
              <a:t>гражданство;</a:t>
            </a:r>
          </a:p>
          <a:p>
            <a:pPr marL="285750" indent="-285750" algn="just">
              <a:buFont typeface="Wingdings" pitchFamily="2" charset="2"/>
              <a:buChar char="§"/>
            </a:pPr>
            <a:r>
              <a:rPr lang="ru-RU" sz="2300" i="1" dirty="0" smtClean="0">
                <a:solidFill>
                  <a:srgbClr val="002060"/>
                </a:solidFill>
              </a:rPr>
              <a:t>жить </a:t>
            </a:r>
            <a:r>
              <a:rPr lang="ru-RU" sz="2300" i="1" dirty="0">
                <a:solidFill>
                  <a:srgbClr val="002060"/>
                </a:solidFill>
              </a:rPr>
              <a:t>и воспитываться в семье, насколько это возможно;</a:t>
            </a:r>
          </a:p>
          <a:p>
            <a:pPr marL="285750" indent="-285750" algn="just">
              <a:buFont typeface="Wingdings" pitchFamily="2" charset="2"/>
              <a:buChar char="§"/>
            </a:pPr>
            <a:r>
              <a:rPr lang="ru-RU" sz="2300" i="1" dirty="0" smtClean="0">
                <a:solidFill>
                  <a:srgbClr val="002060"/>
                </a:solidFill>
              </a:rPr>
              <a:t>знать </a:t>
            </a:r>
            <a:r>
              <a:rPr lang="ru-RU" sz="2300" i="1" dirty="0">
                <a:solidFill>
                  <a:srgbClr val="002060"/>
                </a:solidFill>
              </a:rPr>
              <a:t>родителей и жить вместе с ними (если это не противоречит интересам ребёнка);</a:t>
            </a:r>
          </a:p>
          <a:p>
            <a:pPr marL="285750" indent="-285750" algn="just">
              <a:buFont typeface="Wingdings" pitchFamily="2" charset="2"/>
              <a:buChar char="§"/>
            </a:pPr>
            <a:r>
              <a:rPr lang="ru-RU" sz="2300" i="1" dirty="0" smtClean="0">
                <a:solidFill>
                  <a:srgbClr val="002060"/>
                </a:solidFill>
              </a:rPr>
              <a:t>на </a:t>
            </a:r>
            <a:r>
              <a:rPr lang="ru-RU" sz="2300" i="1" dirty="0">
                <a:solidFill>
                  <a:srgbClr val="002060"/>
                </a:solidFill>
              </a:rPr>
              <a:t>заботу и воспитание со стороны родителей или лиц, их заменяющих (родственников, опекунов, администраций учреждений общественного воспитания);</a:t>
            </a:r>
          </a:p>
          <a:p>
            <a:pPr marL="285750" indent="-285750" algn="just">
              <a:buFont typeface="Wingdings" pitchFamily="2" charset="2"/>
              <a:buChar char="§"/>
            </a:pPr>
            <a:r>
              <a:rPr lang="ru-RU" sz="2300" i="1" dirty="0" smtClean="0">
                <a:solidFill>
                  <a:srgbClr val="002060"/>
                </a:solidFill>
              </a:rPr>
              <a:t>на </a:t>
            </a:r>
            <a:r>
              <a:rPr lang="ru-RU" sz="2300" i="1" dirty="0">
                <a:solidFill>
                  <a:srgbClr val="002060"/>
                </a:solidFill>
              </a:rPr>
              <a:t>уважение чести и достоинства;</a:t>
            </a:r>
          </a:p>
          <a:p>
            <a:pPr marL="285750" indent="-285750" algn="just">
              <a:buFont typeface="Wingdings" pitchFamily="2" charset="2"/>
              <a:buChar char="§"/>
            </a:pPr>
            <a:r>
              <a:rPr lang="ru-RU" sz="2300" i="1" dirty="0" smtClean="0">
                <a:solidFill>
                  <a:srgbClr val="002060"/>
                </a:solidFill>
              </a:rPr>
              <a:t>на </a:t>
            </a:r>
            <a:r>
              <a:rPr lang="ru-RU" sz="2300" i="1" dirty="0">
                <a:solidFill>
                  <a:srgbClr val="002060"/>
                </a:solidFill>
              </a:rPr>
              <a:t>защиту своих прав и законных интересов родителями, лицами их заменяющими, органами опеки и попечительства, комиссией по делам несовершеннолетних и защите их прав, прокуратурой, судом (через родителей или иных законных представителей);</a:t>
            </a:r>
          </a:p>
        </p:txBody>
      </p:sp>
    </p:spTree>
    <p:extLst>
      <p:ext uri="{BB962C8B-B14F-4D97-AF65-F5344CB8AC3E}">
        <p14:creationId xmlns:p14="http://schemas.microsoft.com/office/powerpoint/2010/main" val="107065210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23528" y="116632"/>
            <a:ext cx="6480719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Каждый ребенок имеет право на имя !</a:t>
            </a:r>
          </a:p>
          <a:p>
            <a:pPr algn="ctr"/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(статья 58 Семейного кодекса Российской Федерации.)</a:t>
            </a:r>
            <a:endParaRPr lang="ru-RU" sz="20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23527" y="2151727"/>
            <a:ext cx="5904657" cy="452431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3200" b="1" cap="none" spc="0" dirty="0" smtClean="0">
                <a:ln w="11430"/>
                <a:solidFill>
                  <a:srgbClr val="0033CC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Вовочки и Леночки, Андрюшки и </a:t>
            </a:r>
            <a:r>
              <a:rPr lang="ru-RU" sz="3200" b="1" cap="none" spc="0" dirty="0" err="1" smtClean="0">
                <a:ln w="11430"/>
                <a:solidFill>
                  <a:srgbClr val="0033CC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Аришки</a:t>
            </a:r>
            <a:endParaRPr lang="ru-RU" sz="3200" b="1" cap="none" spc="0" dirty="0" smtClean="0">
              <a:ln w="11430"/>
              <a:solidFill>
                <a:srgbClr val="0033CC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r>
              <a:rPr lang="ru-RU" sz="3200" b="1" cap="none" spc="0" dirty="0" smtClean="0">
                <a:ln w="11430"/>
                <a:solidFill>
                  <a:srgbClr val="0033CC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Каждый день на свет рождаются девчонки и мальчишки,</a:t>
            </a:r>
          </a:p>
          <a:p>
            <a:r>
              <a:rPr lang="ru-RU" sz="3200" b="1" cap="none" spc="0" dirty="0" smtClean="0">
                <a:ln w="11430"/>
                <a:solidFill>
                  <a:srgbClr val="0033CC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Пользуются с первых дней правами своими,</a:t>
            </a:r>
          </a:p>
          <a:p>
            <a:r>
              <a:rPr lang="ru-RU" sz="3200" b="1" cap="none" spc="0" dirty="0" smtClean="0">
                <a:ln w="11430"/>
                <a:solidFill>
                  <a:srgbClr val="0033CC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Ведь с пелёнок человек получает имя.</a:t>
            </a:r>
            <a:endParaRPr lang="ru-RU" sz="3200" b="1" cap="none" spc="0" dirty="0">
              <a:ln w="11430"/>
              <a:solidFill>
                <a:srgbClr val="0033CC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6147" name="Picture 3" descr="C:\Users\Public\Pictures\Sample Pictures\83b5010fe8eaa78f7554ebc4d6dd62a6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66890" y="2852936"/>
            <a:ext cx="3600400" cy="33887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4837649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41" y="12005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07504" y="0"/>
            <a:ext cx="7488832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Каждый  ребенок имеет право жить и воспитываться в семье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(Статья 54 Семейного кодекса Российской Федерации.)</a:t>
            </a:r>
          </a:p>
          <a:p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31794" y="1892825"/>
            <a:ext cx="3708412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solidFill>
                  <a:srgbClr val="0033CC"/>
                </a:solidFill>
                <a:effectLst/>
                <a:latin typeface="Times New Roman" pitchFamily="18" charset="0"/>
                <a:cs typeface="Times New Roman" pitchFamily="18" charset="0"/>
              </a:rPr>
              <a:t>Семья - защита от обид,</a:t>
            </a:r>
            <a:r>
              <a:rPr lang="ru-RU" sz="2000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rgbClr val="0033CC"/>
                </a:solidFill>
                <a:effectLst/>
                <a:latin typeface="Times New Roman" pitchFamily="18" charset="0"/>
                <a:cs typeface="Times New Roman" pitchFamily="18" charset="0"/>
              </a:rPr>
              <a:t>Для малышей она как щит,</a:t>
            </a:r>
            <a:r>
              <a:rPr lang="ru-RU" sz="2000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rgbClr val="0033CC"/>
                </a:solidFill>
                <a:effectLst/>
                <a:latin typeface="Times New Roman" pitchFamily="18" charset="0"/>
                <a:cs typeface="Times New Roman" pitchFamily="18" charset="0"/>
              </a:rPr>
              <a:t>Как прочная она броня,</a:t>
            </a:r>
            <a:r>
              <a:rPr lang="ru-RU" sz="2000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rgbClr val="0033CC"/>
                </a:solidFill>
                <a:effectLst/>
                <a:latin typeface="Times New Roman" pitchFamily="18" charset="0"/>
                <a:cs typeface="Times New Roman" pitchFamily="18" charset="0"/>
              </a:rPr>
              <a:t>От холода и от огня.</a:t>
            </a:r>
            <a:r>
              <a:rPr lang="ru-RU" sz="2000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rgbClr val="0033CC"/>
                </a:solidFill>
                <a:effectLst/>
                <a:latin typeface="Times New Roman" pitchFamily="18" charset="0"/>
                <a:cs typeface="Times New Roman" pitchFamily="18" charset="0"/>
              </a:rPr>
              <a:t>Но из чего же сделан щит?</a:t>
            </a:r>
            <a:r>
              <a:rPr lang="ru-RU" sz="2000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rgbClr val="0033CC"/>
                </a:solidFill>
                <a:effectLst/>
                <a:latin typeface="Times New Roman" pitchFamily="18" charset="0"/>
                <a:cs typeface="Times New Roman" pitchFamily="18" charset="0"/>
              </a:rPr>
              <a:t>Любовью светлой он облит.</a:t>
            </a:r>
            <a:r>
              <a:rPr lang="ru-RU" sz="2000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rgbClr val="0033CC"/>
                </a:solidFill>
                <a:effectLst/>
                <a:latin typeface="Times New Roman" pitchFamily="18" charset="0"/>
                <a:cs typeface="Times New Roman" pitchFamily="18" charset="0"/>
              </a:rPr>
              <a:t>А что касается брони -</a:t>
            </a:r>
            <a:r>
              <a:rPr lang="ru-RU" sz="2000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rgbClr val="0033CC"/>
                </a:solidFill>
                <a:effectLst/>
                <a:latin typeface="Times New Roman" pitchFamily="18" charset="0"/>
                <a:cs typeface="Times New Roman" pitchFamily="18" charset="0"/>
              </a:rPr>
              <a:t>В ней глаз родительских огни.</a:t>
            </a:r>
            <a:r>
              <a:rPr lang="ru-RU" sz="2000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rgbClr val="0033CC"/>
                </a:solidFill>
                <a:effectLst/>
                <a:latin typeface="Times New Roman" pitchFamily="18" charset="0"/>
                <a:cs typeface="Times New Roman" pitchFamily="18" charset="0"/>
              </a:rPr>
              <a:t>Случилась с малышом беда,</a:t>
            </a:r>
            <a:r>
              <a:rPr lang="ru-RU" sz="2000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rgbClr val="0033CC"/>
                </a:solidFill>
                <a:effectLst/>
                <a:latin typeface="Times New Roman" pitchFamily="18" charset="0"/>
                <a:cs typeface="Times New Roman" pitchFamily="18" charset="0"/>
              </a:rPr>
              <a:t>Семья поймет его всегда;</a:t>
            </a:r>
            <a:r>
              <a:rPr lang="ru-RU" sz="2000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000" dirty="0">
              <a:solidFill>
                <a:srgbClr val="0033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628554" y="2062102"/>
            <a:ext cx="3888432" cy="32008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Порой за шалость побранит,</a:t>
            </a:r>
            <a:br>
              <a:rPr lang="ru-RU" sz="2000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Но все равно потом простит.</a:t>
            </a:r>
            <a:br>
              <a:rPr lang="ru-RU" sz="2000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Семья - любви волшебный край,</a:t>
            </a:r>
            <a:br>
              <a:rPr lang="ru-RU" sz="2000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Она как драгоценный рай,</a:t>
            </a:r>
            <a:br>
              <a:rPr lang="ru-RU" sz="2000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В котором вера и мечта</a:t>
            </a:r>
            <a:br>
              <a:rPr lang="ru-RU" sz="2000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Не иссякает никогда.</a:t>
            </a:r>
            <a:br>
              <a:rPr lang="ru-RU" sz="2000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Всем детям на земле нужна</a:t>
            </a:r>
            <a:br>
              <a:rPr lang="ru-RU" sz="2000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Семьи волшебная страна,</a:t>
            </a:r>
            <a:br>
              <a:rPr lang="ru-RU" sz="2000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Чтобы любить их и жалеть,</a:t>
            </a:r>
            <a:br>
              <a:rPr lang="ru-RU" sz="2000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Чтобы они смогли взлететь</a:t>
            </a:r>
            <a:r>
              <a:rPr lang="ru-RU" sz="2200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200" dirty="0">
              <a:solidFill>
                <a:srgbClr val="0033CC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721475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бычная">
  <a:themeElements>
    <a:clrScheme name="Обычная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Обычная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Обычная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287</TotalTime>
  <Words>962</Words>
  <Application>Microsoft Office PowerPoint</Application>
  <PresentationFormat>Экран (4:3)</PresentationFormat>
  <Paragraphs>63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Обычная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гыук</dc:creator>
  <cp:lastModifiedBy>гыук</cp:lastModifiedBy>
  <cp:revision>30</cp:revision>
  <dcterms:created xsi:type="dcterms:W3CDTF">2021-12-18T09:36:50Z</dcterms:created>
  <dcterms:modified xsi:type="dcterms:W3CDTF">2022-01-29T10:26:15Z</dcterms:modified>
</cp:coreProperties>
</file>