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30"/>
  </p:notesMasterIdLst>
  <p:sldIdLst>
    <p:sldId id="256" r:id="rId2"/>
    <p:sldId id="303" r:id="rId3"/>
    <p:sldId id="272" r:id="rId4"/>
    <p:sldId id="271" r:id="rId5"/>
    <p:sldId id="270" r:id="rId6"/>
    <p:sldId id="258" r:id="rId7"/>
    <p:sldId id="259" r:id="rId8"/>
    <p:sldId id="260" r:id="rId9"/>
    <p:sldId id="261" r:id="rId10"/>
    <p:sldId id="262" r:id="rId11"/>
    <p:sldId id="263" r:id="rId12"/>
    <p:sldId id="284" r:id="rId13"/>
    <p:sldId id="283" r:id="rId14"/>
    <p:sldId id="282" r:id="rId15"/>
    <p:sldId id="281" r:id="rId16"/>
    <p:sldId id="298" r:id="rId17"/>
    <p:sldId id="299" r:id="rId18"/>
    <p:sldId id="302" r:id="rId19"/>
    <p:sldId id="301" r:id="rId20"/>
    <p:sldId id="300" r:id="rId21"/>
    <p:sldId id="264" r:id="rId22"/>
    <p:sldId id="286" r:id="rId23"/>
    <p:sldId id="292" r:id="rId24"/>
    <p:sldId id="293" r:id="rId25"/>
    <p:sldId id="294" r:id="rId26"/>
    <p:sldId id="295" r:id="rId27"/>
    <p:sldId id="297" r:id="rId28"/>
    <p:sldId id="296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34" autoAdjust="0"/>
    <p:restoredTop sz="94660"/>
  </p:normalViewPr>
  <p:slideViewPr>
    <p:cSldViewPr>
      <p:cViewPr varScale="1">
        <p:scale>
          <a:sx n="50" d="100"/>
          <a:sy n="50" d="100"/>
        </p:scale>
        <p:origin x="-1253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D7363A-BF1E-4B18-B739-3D209C8D66BF}" type="datetimeFigureOut">
              <a:rPr lang="ru-RU" smtClean="0"/>
              <a:pPr/>
              <a:t>17.03.2025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ADBFCD-0249-41FF-A8AA-0CF884F8860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3559CA88-831E-4D12-B66D-557296A195E1}" type="slidenum">
              <a:rPr lang="ru-RU" altLang="ru-RU"/>
              <a:pPr/>
              <a:t>18</a:t>
            </a:fld>
            <a:endParaRPr lang="ru-RU" altLang="ru-RU"/>
          </a:p>
        </p:txBody>
      </p:sp>
      <p:sp>
        <p:nvSpPr>
          <p:cNvPr id="2048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03786" y="695134"/>
            <a:ext cx="4848989" cy="3428152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048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ln/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C3C303AC-AF5F-4055-9D93-460AFEB011F0}" type="slidenum">
              <a:rPr lang="ru-RU" altLang="ru-RU"/>
              <a:pPr/>
              <a:t>19</a:t>
            </a:fld>
            <a:endParaRPr lang="ru-RU" altLang="ru-RU"/>
          </a:p>
        </p:txBody>
      </p:sp>
      <p:sp>
        <p:nvSpPr>
          <p:cNvPr id="1945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03786" y="695134"/>
            <a:ext cx="4848989" cy="3428152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946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ln/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E4901F71-8DF3-4082-9CDE-543ABFD51A58}" type="slidenum">
              <a:rPr lang="ru-RU" altLang="ru-RU"/>
              <a:pPr/>
              <a:t>20</a:t>
            </a:fld>
            <a:endParaRPr lang="ru-RU" altLang="ru-RU"/>
          </a:p>
        </p:txBody>
      </p:sp>
      <p:sp>
        <p:nvSpPr>
          <p:cNvPr id="225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03786" y="695134"/>
            <a:ext cx="4848989" cy="3428152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25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ln/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2C5C6025-C260-4305-9DD0-2FC00CEE9F5F}" type="slidenum">
              <a:rPr lang="ru-RU" altLang="ru-RU"/>
              <a:pPr/>
              <a:t>23</a:t>
            </a:fld>
            <a:endParaRPr lang="ru-RU" altLang="ru-RU"/>
          </a:p>
        </p:txBody>
      </p:sp>
      <p:sp>
        <p:nvSpPr>
          <p:cNvPr id="2457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03786" y="695134"/>
            <a:ext cx="4848989" cy="3428152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458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ln/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6012170E-3A1D-4E73-9FCC-FE102762CF1B}" type="slidenum">
              <a:rPr lang="ru-RU" altLang="ru-RU"/>
              <a:pPr/>
              <a:t>24</a:t>
            </a:fld>
            <a:endParaRPr lang="ru-RU" altLang="ru-RU"/>
          </a:p>
        </p:txBody>
      </p:sp>
      <p:sp>
        <p:nvSpPr>
          <p:cNvPr id="2560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03786" y="695134"/>
            <a:ext cx="4848989" cy="3428152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560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ln/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599722AE-1935-48A7-AC27-B8FEC153FE98}" type="slidenum">
              <a:rPr lang="ru-RU" altLang="ru-RU"/>
              <a:pPr/>
              <a:t>25</a:t>
            </a:fld>
            <a:endParaRPr lang="ru-RU" altLang="ru-RU"/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03786" y="695134"/>
            <a:ext cx="4848989" cy="3428152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662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ln/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43437B63-0C48-4FF1-A082-49C2BF7EF4CD}" type="slidenum">
              <a:rPr lang="ru-RU" altLang="ru-RU"/>
              <a:pPr/>
              <a:t>26</a:t>
            </a:fld>
            <a:endParaRPr lang="ru-RU" altLang="ru-RU"/>
          </a:p>
        </p:txBody>
      </p:sp>
      <p:sp>
        <p:nvSpPr>
          <p:cNvPr id="2765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03786" y="695134"/>
            <a:ext cx="4848989" cy="3428152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765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ln/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43437B63-0C48-4FF1-A082-49C2BF7EF4CD}" type="slidenum">
              <a:rPr lang="ru-RU" altLang="ru-RU"/>
              <a:pPr/>
              <a:t>27</a:t>
            </a:fld>
            <a:endParaRPr lang="ru-RU" altLang="ru-RU"/>
          </a:p>
        </p:txBody>
      </p:sp>
      <p:sp>
        <p:nvSpPr>
          <p:cNvPr id="2765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03786" y="695134"/>
            <a:ext cx="4848989" cy="3428152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765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ln/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A07C60E0-0C0B-4CBC-9A4F-4D3CC2207D71}" type="slidenum">
              <a:rPr lang="ru-RU" altLang="ru-RU"/>
              <a:pPr/>
              <a:t>28</a:t>
            </a:fld>
            <a:endParaRPr lang="ru-RU" altLang="ru-RU"/>
          </a:p>
        </p:txBody>
      </p:sp>
      <p:sp>
        <p:nvSpPr>
          <p:cNvPr id="286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03786" y="695134"/>
            <a:ext cx="4848989" cy="3428152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867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ln/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17.03.2025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17.03.2025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1.jpeg"/><Relationship Id="rId4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>
                <a:latin typeface="Arial Black" pitchFamily="34" charset="0"/>
              </a:rPr>
              <a:t>Общешкольное родительское собрание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«Права детей – ответственность родителей»</a:t>
            </a:r>
            <a:br>
              <a:rPr lang="ru-RU" sz="2800" dirty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</a:br>
            <a:endParaRPr lang="ru-RU" sz="2800" dirty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339752" y="3284984"/>
            <a:ext cx="653447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Там, где нет мудрости родительского воспитания, любовь матери и отца </a:t>
            </a:r>
          </a:p>
          <a:p>
            <a:pPr algn="ctr">
              <a:buNone/>
            </a:pPr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к детям уродует их”. </a:t>
            </a:r>
          </a:p>
          <a:p>
            <a:pPr algn="r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 В.А. Сухомлинский</a:t>
            </a:r>
            <a:endParaRPr lang="ru-RU" sz="3200" dirty="0"/>
          </a:p>
        </p:txBody>
      </p:sp>
      <p:pic>
        <p:nvPicPr>
          <p:cNvPr id="9" name="Рисунок 8" descr="Edu_008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714860"/>
            <a:ext cx="3279053" cy="21431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Ответственность родителей (законных представителей)</a:t>
            </a: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sz="3200" dirty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За неисполнение или ненадлежащее исполнение обязанностей по воспитанию детей родители могут быть привлечены к различным видам юридической ответственности: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-административной (ст. 5.35 Кодекса РФ об административных нарушениях) «Неисполнение родителями или законными представителями несовершеннолетних обязанностей по содержанию и воспитанию несовершеннолетних»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- семейно-правовой (ст.69 Семейного кодекса РФ) «Лишение родительских прав»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Ст. 73 семейного кодекса «Ограничение родительских прав»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- уголовная (ст. 156 уголовный кодекс РФ) «Неисполнение обязанностей по воспитанию несовершеннолетнего»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502990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>
              <a:buNone/>
            </a:pP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“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 родителях, только на родителях лежит священнейшая обязанность сделать своих детей 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человеками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обязанность же учебных заведений – сделать их учеными, гражданами, членами государства на всех ступенях. Но кто не сделался прежде всего 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человеком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тот плохой гражданин. Так давайте же вместе будем делать наших детей 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человеками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…”.</a:t>
            </a:r>
          </a:p>
          <a:p>
            <a:pPr algn="r">
              <a:buNone/>
            </a:pP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В.Г.Белинский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08339"/>
            <a:ext cx="4824536" cy="7135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575"/>
              </a:spcBef>
              <a:spcAft>
                <a:spcPts val="0"/>
              </a:spcAft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imes New Roman"/>
                <a:cs typeface="Times New Roman"/>
              </a:rPr>
              <a:t>ЕСЛИ ДЕТЯМ ПЛОХО… </a:t>
            </a:r>
            <a:endParaRPr lang="ru-RU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imes New Roman"/>
                <a:cs typeface="Times New Roman"/>
              </a:rPr>
              <a:t>Если мы детей ругаем,</a:t>
            </a:r>
            <a:endParaRPr lang="ru-RU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imes New Roman"/>
                <a:cs typeface="Times New Roman"/>
              </a:rPr>
              <a:t>Мы о главном забываем –</a:t>
            </a:r>
            <a:endParaRPr lang="ru-RU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imes New Roman"/>
                <a:cs typeface="Times New Roman"/>
              </a:rPr>
              <a:t>Дети – счастье, дети – свет,</a:t>
            </a:r>
            <a:endParaRPr lang="ru-RU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imes New Roman"/>
                <a:cs typeface="Times New Roman"/>
              </a:rPr>
              <a:t>Лучше их на свете нет.</a:t>
            </a:r>
            <a:endParaRPr lang="ru-RU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imes New Roman"/>
                <a:cs typeface="Times New Roman"/>
              </a:rPr>
              <a:t>Если дети наши плачут,</a:t>
            </a:r>
            <a:endParaRPr lang="ru-RU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imes New Roman"/>
                <a:cs typeface="Times New Roman"/>
              </a:rPr>
              <a:t>Их не защитили, значит.</a:t>
            </a:r>
            <a:endParaRPr lang="ru-RU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imes New Roman"/>
                <a:cs typeface="Times New Roman"/>
              </a:rPr>
              <a:t>Не пришли на помощь к ним,</a:t>
            </a:r>
            <a:endParaRPr lang="ru-RU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imes New Roman"/>
                <a:cs typeface="Times New Roman"/>
              </a:rPr>
              <a:t>Страшно, одиноко им.</a:t>
            </a:r>
            <a:endParaRPr lang="ru-RU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imes New Roman"/>
                <a:cs typeface="Times New Roman"/>
              </a:rPr>
              <a:t>Если дети раздражают,</a:t>
            </a:r>
            <a:endParaRPr lang="ru-RU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imes New Roman"/>
                <a:cs typeface="Times New Roman"/>
              </a:rPr>
              <a:t>Значит, их не понимают,</a:t>
            </a:r>
            <a:endParaRPr lang="ru-RU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imes New Roman"/>
                <a:cs typeface="Times New Roman"/>
              </a:rPr>
              <a:t>Значит, забывают их –</a:t>
            </a:r>
            <a:endParaRPr lang="ru-RU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imes New Roman"/>
                <a:cs typeface="Times New Roman"/>
              </a:rPr>
              <a:t>Папам, мамам не до них.</a:t>
            </a:r>
            <a:endParaRPr lang="ru-RU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imes New Roman"/>
                <a:cs typeface="Times New Roman"/>
              </a:rPr>
              <a:t>Чтобы дети не страдали,</a:t>
            </a:r>
            <a:endParaRPr lang="ru-RU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imes New Roman"/>
                <a:cs typeface="Times New Roman"/>
              </a:rPr>
              <a:t>Чтобы пели, хохотали,</a:t>
            </a:r>
            <a:endParaRPr lang="ru-RU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imes New Roman"/>
                <a:cs typeface="Times New Roman"/>
              </a:rPr>
              <a:t>Уважайте их, любите,</a:t>
            </a:r>
            <a:endParaRPr lang="ru-RU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imes New Roman"/>
                <a:cs typeface="Times New Roman"/>
              </a:rPr>
              <a:t>Защищайте и храните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imes New Roman"/>
                <a:cs typeface="Times New Roman"/>
              </a:rPr>
              <a:t>!</a:t>
            </a:r>
            <a:endParaRPr lang="ru-RU" sz="16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4" name="Picture 5" descr="F:\Интервью с детьми ноябрь 2016\картинки\1376470003_lori-bigwww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84784"/>
            <a:ext cx="4428399" cy="33978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370087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40080" cy="2423266"/>
          </a:xfr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</a:pPr>
            <a:r>
              <a:rPr lang="ru-RU" sz="2000" cap="none" dirty="0">
                <a:solidFill>
                  <a:prstClr val="black"/>
                </a:solidFill>
                <a:effectLst/>
                <a:latin typeface="Franklin Gothic Book"/>
                <a:ea typeface="+mn-ea"/>
                <a:cs typeface="+mn-cs"/>
              </a:rPr>
              <a:t/>
            </a:r>
            <a:br>
              <a:rPr lang="ru-RU" sz="2000" cap="none" dirty="0">
                <a:solidFill>
                  <a:prstClr val="black"/>
                </a:solidFill>
                <a:effectLst/>
                <a:latin typeface="Franklin Gothic Book"/>
                <a:ea typeface="+mn-ea"/>
                <a:cs typeface="+mn-cs"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88640"/>
            <a:ext cx="8686800" cy="5891485"/>
          </a:xfrm>
        </p:spPr>
        <p:txBody>
          <a:bodyPr/>
          <a:lstStyle/>
          <a:p>
            <a:pPr marL="0" indent="0" algn="ctr">
              <a:buNone/>
            </a:pPr>
            <a:r>
              <a:rPr lang="ru-RU" altLang="ru-RU" sz="2900" b="1" i="1" dirty="0">
                <a:solidFill>
                  <a:prstClr val="black"/>
                </a:solidFill>
                <a:latin typeface="Arial" charset="0"/>
                <a:ea typeface="+mj-ea"/>
                <a:cs typeface="+mj-cs"/>
              </a:rPr>
              <a:t>Правовое обеспечение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01" y="1124744"/>
            <a:ext cx="8865091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6935250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68072" cy="1106760"/>
          </a:xfrm>
        </p:spPr>
        <p:txBody>
          <a:bodyPr>
            <a:normAutofit/>
          </a:bodyPr>
          <a:lstStyle/>
          <a:p>
            <a:pPr algn="ctr"/>
            <a:r>
              <a:rPr lang="ru-RU" altLang="ru-RU" sz="4000" i="1" kern="0" cap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Семейный Кодекс РФ</a:t>
            </a:r>
            <a:endParaRPr lang="ru-RU" sz="4000" i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96753"/>
            <a:ext cx="8884096" cy="3312368"/>
          </a:xfrm>
        </p:spPr>
        <p:txBody>
          <a:bodyPr>
            <a:normAutofit/>
          </a:bodyPr>
          <a:lstStyle/>
          <a:p>
            <a:pPr marL="0" lvl="0" indent="0" algn="ctr" fontAlgn="base">
              <a:spcAft>
                <a:spcPct val="0"/>
              </a:spcAft>
              <a:buClr>
                <a:srgbClr val="99FF99"/>
              </a:buClr>
              <a:buSzPct val="80000"/>
              <a:buNone/>
            </a:pPr>
            <a:r>
              <a:rPr lang="ru-RU" altLang="ru-RU" sz="2400" kern="0" dirty="0">
                <a:solidFill>
                  <a:schemeClr val="tx1"/>
                </a:solidFill>
                <a:latin typeface="Arial"/>
              </a:rPr>
              <a:t>Раздел </a:t>
            </a:r>
            <a:r>
              <a:rPr lang="en-US" altLang="ru-RU" sz="2400" kern="0" dirty="0">
                <a:solidFill>
                  <a:schemeClr val="tx1"/>
                </a:solidFill>
                <a:latin typeface="Arial"/>
              </a:rPr>
              <a:t>IV</a:t>
            </a:r>
            <a:r>
              <a:rPr lang="ru-RU" altLang="ru-RU" sz="2400" kern="0" dirty="0">
                <a:solidFill>
                  <a:schemeClr val="tx1"/>
                </a:solidFill>
                <a:latin typeface="Arial"/>
              </a:rPr>
              <a:t>. Гл. 11 «Права несовершеннолетних детей» </a:t>
            </a:r>
          </a:p>
          <a:p>
            <a:pPr marL="0" lvl="0" indent="0" algn="ctr" fontAlgn="base">
              <a:spcAft>
                <a:spcPct val="0"/>
              </a:spcAft>
              <a:buClr>
                <a:srgbClr val="99FF99"/>
              </a:buClr>
              <a:buSzPct val="80000"/>
              <a:buNone/>
            </a:pPr>
            <a:r>
              <a:rPr lang="ru-RU" altLang="ru-RU" sz="2400" kern="0" dirty="0">
                <a:solidFill>
                  <a:schemeClr val="tx1"/>
                </a:solidFill>
                <a:latin typeface="Arial"/>
              </a:rPr>
              <a:t>Раздел </a:t>
            </a:r>
            <a:r>
              <a:rPr lang="en-US" altLang="ru-RU" sz="2400" kern="0" dirty="0">
                <a:solidFill>
                  <a:schemeClr val="tx1"/>
                </a:solidFill>
                <a:latin typeface="Arial"/>
              </a:rPr>
              <a:t>IV</a:t>
            </a:r>
            <a:r>
              <a:rPr lang="ru-RU" altLang="ru-RU" sz="2400" kern="0" dirty="0">
                <a:solidFill>
                  <a:schemeClr val="tx1"/>
                </a:solidFill>
                <a:latin typeface="Arial"/>
              </a:rPr>
              <a:t>. Гл. 12 «Права и обязанности родителей»</a:t>
            </a:r>
            <a:endParaRPr lang="ru-RU" altLang="ru-RU" sz="2800" b="1" i="1" kern="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</a:endParaRPr>
          </a:p>
          <a:p>
            <a:pPr lvl="0">
              <a:spcBef>
                <a:spcPts val="0"/>
              </a:spcBef>
              <a:spcAft>
                <a:spcPts val="1000"/>
              </a:spcAft>
              <a:buClrTx/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800" b="1" i="1" dirty="0">
                <a:solidFill>
                  <a:schemeClr val="tx1"/>
                </a:solidFill>
                <a:latin typeface="Helvetica"/>
                <a:ea typeface="Times New Roman"/>
                <a:cs typeface="Helvetica"/>
              </a:rPr>
              <a:t>право ребенка на уважение его человеческого достоинства (ст. 54);</a:t>
            </a:r>
            <a:endParaRPr lang="ru-RU" sz="2400" b="1" i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lvl="0">
              <a:spcBef>
                <a:spcPts val="0"/>
              </a:spcBef>
              <a:spcAft>
                <a:spcPts val="1000"/>
              </a:spcAft>
              <a:buClrTx/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800" b="1" i="1" dirty="0">
                <a:solidFill>
                  <a:schemeClr val="tx1"/>
                </a:solidFill>
                <a:latin typeface="Helvetica"/>
                <a:ea typeface="Times New Roman"/>
                <a:cs typeface="Helvetica"/>
              </a:rPr>
              <a:t>право ребенка на защиту и обязанности органа опеки и попечительства принять меры по защите ребенка (ст. 56);</a:t>
            </a:r>
            <a:endParaRPr lang="ru-RU" sz="2400" b="1" i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lvl="0">
              <a:spcBef>
                <a:spcPts val="0"/>
              </a:spcBef>
              <a:spcAft>
                <a:spcPts val="1000"/>
              </a:spcAft>
              <a:buClrTx/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800" b="1" i="1" dirty="0">
                <a:solidFill>
                  <a:schemeClr val="tx1"/>
                </a:solidFill>
                <a:latin typeface="Helvetica"/>
                <a:ea typeface="Times New Roman"/>
                <a:cs typeface="Helvetica"/>
              </a:rPr>
              <a:t>меру «лишение родительских прав» как меру защиты детей от жестокого обращения с ними в семье (ст. 69);</a:t>
            </a:r>
            <a:endParaRPr lang="ru-RU" sz="2400" b="1" i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lvl="0">
              <a:spcBef>
                <a:spcPts val="0"/>
              </a:spcBef>
              <a:spcAft>
                <a:spcPts val="1000"/>
              </a:spcAft>
              <a:buClrTx/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800" b="1" i="1" dirty="0">
                <a:solidFill>
                  <a:schemeClr val="tx1"/>
                </a:solidFill>
                <a:latin typeface="Helvetica"/>
                <a:ea typeface="Times New Roman"/>
                <a:cs typeface="Helvetica"/>
              </a:rPr>
              <a:t>немедленное отбирание ребенка при непосредственной угрозе жизни и здоровью (сит. 77).</a:t>
            </a:r>
            <a:endParaRPr lang="ru-RU" sz="2400" b="1" i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</p:txBody>
      </p:sp>
      <p:pic>
        <p:nvPicPr>
          <p:cNvPr id="4" name="Picture 2" descr="C:\Users\Работник\Desktop\Интервью 2\Интервью с детьми ноябрь 2016\картинки\i[2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348947"/>
            <a:ext cx="5073046" cy="23557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809869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37032" cy="1109808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Уголовный кодекс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511" y="1124743"/>
            <a:ext cx="8748048" cy="2503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1200"/>
              </a:lnSpc>
              <a:spcAft>
                <a:spcPts val="1000"/>
              </a:spcAft>
              <a:buSzPts val="1000"/>
              <a:tabLst>
                <a:tab pos="457200" algn="l"/>
              </a:tabLst>
            </a:pPr>
            <a:endParaRPr lang="ru-RU" sz="2800" b="1" i="1" dirty="0">
              <a:solidFill>
                <a:prstClr val="black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lvl="0">
              <a:lnSpc>
                <a:spcPts val="1200"/>
              </a:lnSpc>
              <a:spcAft>
                <a:spcPts val="1000"/>
              </a:spcAft>
              <a:buSzPts val="1000"/>
              <a:tabLst>
                <a:tab pos="457200" algn="l"/>
              </a:tabLst>
            </a:pPr>
            <a:r>
              <a:rPr lang="ru-RU" sz="24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за совершение физического и сексуального </a:t>
            </a:r>
          </a:p>
          <a:p>
            <a:pPr lvl="0">
              <a:lnSpc>
                <a:spcPts val="1200"/>
              </a:lnSpc>
              <a:spcAft>
                <a:spcPts val="1000"/>
              </a:spcAft>
              <a:buSzPts val="1000"/>
              <a:tabLst>
                <a:tab pos="457200" algn="l"/>
              </a:tabLst>
            </a:pPr>
            <a:r>
              <a:rPr lang="ru-RU" sz="24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насилия, в том числе и в отношении </a:t>
            </a:r>
          </a:p>
          <a:p>
            <a:pPr lvl="0">
              <a:lnSpc>
                <a:spcPts val="1200"/>
              </a:lnSpc>
              <a:spcAft>
                <a:spcPts val="1000"/>
              </a:spcAft>
              <a:buSzPts val="1000"/>
              <a:tabLst>
                <a:tab pos="457200" algn="l"/>
              </a:tabLst>
            </a:pPr>
            <a:r>
              <a:rPr lang="ru-RU" sz="24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не	совершеннолетних (ст. 106 – 136)</a:t>
            </a:r>
            <a:endParaRPr lang="ru-RU" sz="2000" b="1" i="1" dirty="0"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lvl="0">
              <a:lnSpc>
                <a:spcPts val="1200"/>
              </a:lnSpc>
              <a:spcAft>
                <a:spcPts val="1000"/>
              </a:spcAft>
              <a:buSzPts val="1000"/>
              <a:tabLst>
                <a:tab pos="457200" algn="l"/>
              </a:tabLst>
            </a:pPr>
            <a:r>
              <a:rPr lang="ru-RU" sz="24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	</a:t>
            </a:r>
          </a:p>
          <a:p>
            <a:pPr lvl="0">
              <a:lnSpc>
                <a:spcPts val="1200"/>
              </a:lnSpc>
              <a:spcAft>
                <a:spcPts val="1000"/>
              </a:spcAft>
              <a:buSzPts val="1000"/>
              <a:tabLst>
                <a:tab pos="457200" algn="l"/>
              </a:tabLst>
            </a:pPr>
            <a:r>
              <a:rPr lang="ru-RU" sz="24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за преступление против семьи и</a:t>
            </a:r>
          </a:p>
          <a:p>
            <a:pPr lvl="0">
              <a:lnSpc>
                <a:spcPts val="1200"/>
              </a:lnSpc>
              <a:spcAft>
                <a:spcPts val="1000"/>
              </a:spcAft>
              <a:buSzPts val="1000"/>
              <a:tabLst>
                <a:tab pos="457200" algn="l"/>
              </a:tabLst>
            </a:pPr>
            <a:r>
              <a:rPr lang="ru-RU" sz="24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несовершеннолетних (ст. 150 – 157)</a:t>
            </a:r>
            <a:endParaRPr lang="ru-RU" sz="2400" b="1" i="1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lvl="0">
              <a:lnSpc>
                <a:spcPts val="1200"/>
              </a:lnSpc>
              <a:spcAft>
                <a:spcPts val="1000"/>
              </a:spcAft>
              <a:buSzPts val="1000"/>
              <a:tabLst>
                <a:tab pos="457200" algn="l"/>
              </a:tabLst>
            </a:pPr>
            <a:endParaRPr lang="ru-RU" sz="2400" b="1" i="1" dirty="0"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lvl="0">
              <a:lnSpc>
                <a:spcPts val="1200"/>
              </a:lnSpc>
              <a:spcAft>
                <a:spcPts val="1000"/>
              </a:spcAft>
              <a:buSzPts val="1000"/>
              <a:tabLst>
                <a:tab pos="457200" algn="l"/>
              </a:tabLst>
            </a:pPr>
            <a:r>
              <a:rPr lang="ru-RU" sz="2400" b="1" i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	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376366"/>
            <a:ext cx="2973614" cy="4337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3284421"/>
            <a:ext cx="5472609" cy="3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1843461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0688" y="3213100"/>
            <a:ext cx="4913312" cy="340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>
          <a:xfrm>
            <a:off x="2124075" y="-171450"/>
            <a:ext cx="6867525" cy="893763"/>
          </a:xfrm>
        </p:spPr>
        <p:txBody>
          <a:bodyPr/>
          <a:lstStyle/>
          <a:p>
            <a:pPr algn="ctr" eaLnBrk="1" hangingPunct="1"/>
            <a:r>
              <a:rPr lang="ru-RU" altLang="ru-RU" sz="4000" b="1" i="1">
                <a:solidFill>
                  <a:srgbClr val="0000FF"/>
                </a:solidFill>
              </a:rPr>
              <a:t>ПРАВА ДЕТЕЙ: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50825" y="765175"/>
            <a:ext cx="7777163" cy="525621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0000FF"/>
              </a:buClr>
            </a:pPr>
            <a:r>
              <a:rPr lang="ru-RU" altLang="ru-RU" sz="2400"/>
              <a:t>Ребенок имеет право на имя и гражданство;</a:t>
            </a:r>
          </a:p>
          <a:p>
            <a:pPr eaLnBrk="1" hangingPunct="1">
              <a:lnSpc>
                <a:spcPct val="90000"/>
              </a:lnSpc>
              <a:buClr>
                <a:srgbClr val="0000FF"/>
              </a:buClr>
              <a:buFont typeface="Wingdings" pitchFamily="2" charset="2"/>
              <a:buNone/>
            </a:pPr>
            <a:endParaRPr lang="ru-RU" altLang="ru-RU" sz="2400"/>
          </a:p>
          <a:p>
            <a:pPr eaLnBrk="1" hangingPunct="1">
              <a:lnSpc>
                <a:spcPct val="90000"/>
              </a:lnSpc>
              <a:buClr>
                <a:srgbClr val="0000FF"/>
              </a:buClr>
            </a:pPr>
            <a:r>
              <a:rPr lang="ru-RU" altLang="ru-RU" sz="2400"/>
              <a:t>дети имеют право жить с родителями;</a:t>
            </a:r>
          </a:p>
          <a:p>
            <a:pPr eaLnBrk="1" hangingPunct="1">
              <a:lnSpc>
                <a:spcPct val="90000"/>
              </a:lnSpc>
              <a:buClr>
                <a:srgbClr val="0000FF"/>
              </a:buClr>
              <a:buFont typeface="Wingdings" pitchFamily="2" charset="2"/>
              <a:buNone/>
            </a:pPr>
            <a:endParaRPr lang="ru-RU" altLang="ru-RU" sz="2400"/>
          </a:p>
          <a:p>
            <a:pPr eaLnBrk="1" hangingPunct="1">
              <a:lnSpc>
                <a:spcPct val="90000"/>
              </a:lnSpc>
              <a:buClr>
                <a:srgbClr val="0000FF"/>
              </a:buClr>
            </a:pPr>
            <a:r>
              <a:rPr lang="ru-RU" altLang="ru-RU" sz="2400"/>
              <a:t>дети имеют право на медицинскую помощь;</a:t>
            </a:r>
          </a:p>
          <a:p>
            <a:pPr eaLnBrk="1" hangingPunct="1">
              <a:lnSpc>
                <a:spcPct val="90000"/>
              </a:lnSpc>
              <a:buClr>
                <a:srgbClr val="0000FF"/>
              </a:buClr>
              <a:buFont typeface="Wingdings" pitchFamily="2" charset="2"/>
              <a:buNone/>
            </a:pPr>
            <a:endParaRPr lang="ru-RU" altLang="ru-RU" sz="2400"/>
          </a:p>
          <a:p>
            <a:pPr eaLnBrk="1" hangingPunct="1">
              <a:lnSpc>
                <a:spcPct val="90000"/>
              </a:lnSpc>
              <a:buClr>
                <a:srgbClr val="0000FF"/>
              </a:buClr>
            </a:pPr>
            <a:r>
              <a:rPr lang="ru-RU" altLang="ru-RU" sz="2400"/>
              <a:t>право на охрану и защиту;</a:t>
            </a:r>
          </a:p>
          <a:p>
            <a:pPr eaLnBrk="1" hangingPunct="1">
              <a:lnSpc>
                <a:spcPct val="90000"/>
              </a:lnSpc>
              <a:buClr>
                <a:srgbClr val="0000FF"/>
              </a:buClr>
            </a:pPr>
            <a:endParaRPr lang="ru-RU" altLang="ru-RU" sz="2400"/>
          </a:p>
          <a:p>
            <a:pPr eaLnBrk="1" hangingPunct="1">
              <a:lnSpc>
                <a:spcPct val="90000"/>
              </a:lnSpc>
              <a:buClr>
                <a:srgbClr val="0000FF"/>
              </a:buClr>
            </a:pPr>
            <a:r>
              <a:rPr lang="ru-RU" altLang="ru-RU" sz="2400"/>
              <a:t>право на обучение;</a:t>
            </a:r>
          </a:p>
          <a:p>
            <a:pPr eaLnBrk="1" hangingPunct="1">
              <a:lnSpc>
                <a:spcPct val="90000"/>
              </a:lnSpc>
              <a:buClr>
                <a:srgbClr val="0000FF"/>
              </a:buClr>
              <a:buFont typeface="Wingdings" pitchFamily="2" charset="2"/>
              <a:buNone/>
            </a:pPr>
            <a:endParaRPr lang="ru-RU" altLang="ru-RU" sz="2400"/>
          </a:p>
          <a:p>
            <a:pPr eaLnBrk="1" hangingPunct="1">
              <a:lnSpc>
                <a:spcPct val="90000"/>
              </a:lnSpc>
              <a:buClr>
                <a:srgbClr val="0000FF"/>
              </a:buClr>
            </a:pPr>
            <a:r>
              <a:rPr lang="ru-RU" altLang="ru-RU" sz="2400"/>
              <a:t>право на отдых.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3429000"/>
            <a:ext cx="5319712" cy="324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3"/>
          <p:cNvSpPr>
            <a:spLocks noGrp="1" noChangeArrowheads="1"/>
          </p:cNvSpPr>
          <p:nvPr>
            <p:ph type="title"/>
          </p:nvPr>
        </p:nvSpPr>
        <p:spPr>
          <a:xfrm>
            <a:off x="2484438" y="0"/>
            <a:ext cx="6867525" cy="1065213"/>
          </a:xfrm>
        </p:spPr>
        <p:txBody>
          <a:bodyPr/>
          <a:lstStyle/>
          <a:p>
            <a:pPr eaLnBrk="1" hangingPunct="1"/>
            <a:r>
              <a:rPr lang="ru-RU" altLang="ru-RU" sz="4000" b="1" i="1">
                <a:solidFill>
                  <a:srgbClr val="0000FF"/>
                </a:solidFill>
              </a:rPr>
              <a:t>ОБЯЗАННОСТИ: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716463" y="1341438"/>
            <a:ext cx="6775450" cy="415131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0000FF"/>
              </a:buClr>
            </a:pPr>
            <a:r>
              <a:rPr lang="ru-RU" altLang="ru-RU" sz="2400"/>
              <a:t>Соблюдать законы;</a:t>
            </a:r>
          </a:p>
          <a:p>
            <a:pPr eaLnBrk="1" hangingPunct="1">
              <a:lnSpc>
                <a:spcPct val="80000"/>
              </a:lnSpc>
              <a:buClr>
                <a:srgbClr val="0000FF"/>
              </a:buClr>
              <a:buFont typeface="Wingdings" pitchFamily="2" charset="2"/>
              <a:buNone/>
            </a:pPr>
            <a:endParaRPr lang="ru-RU" altLang="ru-RU" sz="2400"/>
          </a:p>
          <a:p>
            <a:pPr eaLnBrk="1" hangingPunct="1">
              <a:lnSpc>
                <a:spcPct val="80000"/>
              </a:lnSpc>
              <a:buClr>
                <a:srgbClr val="0000FF"/>
              </a:buClr>
            </a:pPr>
            <a:r>
              <a:rPr lang="ru-RU" altLang="ru-RU" sz="2400"/>
              <a:t>охранять природу;</a:t>
            </a:r>
          </a:p>
          <a:p>
            <a:pPr eaLnBrk="1" hangingPunct="1">
              <a:lnSpc>
                <a:spcPct val="80000"/>
              </a:lnSpc>
              <a:buClr>
                <a:srgbClr val="0000FF"/>
              </a:buClr>
              <a:buFont typeface="Wingdings" pitchFamily="2" charset="2"/>
              <a:buNone/>
            </a:pPr>
            <a:endParaRPr lang="ru-RU" altLang="ru-RU" sz="2400"/>
          </a:p>
          <a:p>
            <a:pPr eaLnBrk="1" hangingPunct="1">
              <a:lnSpc>
                <a:spcPct val="80000"/>
              </a:lnSpc>
              <a:buClr>
                <a:srgbClr val="0000FF"/>
              </a:buClr>
            </a:pPr>
            <a:r>
              <a:rPr lang="ru-RU" altLang="ru-RU" sz="2400"/>
              <a:t>защищать Отечество;</a:t>
            </a:r>
          </a:p>
          <a:p>
            <a:pPr eaLnBrk="1" hangingPunct="1">
              <a:lnSpc>
                <a:spcPct val="80000"/>
              </a:lnSpc>
              <a:buClr>
                <a:srgbClr val="0000FF"/>
              </a:buClr>
              <a:buFont typeface="Wingdings" pitchFamily="2" charset="2"/>
              <a:buNone/>
            </a:pPr>
            <a:endParaRPr lang="ru-RU" altLang="ru-RU" sz="2400"/>
          </a:p>
          <a:p>
            <a:pPr eaLnBrk="1" hangingPunct="1">
              <a:lnSpc>
                <a:spcPct val="80000"/>
              </a:lnSpc>
              <a:buClr>
                <a:srgbClr val="0000FF"/>
              </a:buClr>
            </a:pPr>
            <a:r>
              <a:rPr lang="ru-RU" altLang="ru-RU" sz="2400"/>
              <a:t>заботиться о родителях;</a:t>
            </a:r>
          </a:p>
          <a:p>
            <a:pPr eaLnBrk="1" hangingPunct="1">
              <a:lnSpc>
                <a:spcPct val="80000"/>
              </a:lnSpc>
              <a:buClr>
                <a:srgbClr val="0000FF"/>
              </a:buClr>
              <a:buFont typeface="Wingdings" pitchFamily="2" charset="2"/>
              <a:buNone/>
            </a:pPr>
            <a:endParaRPr lang="ru-RU" altLang="ru-RU" sz="2400"/>
          </a:p>
          <a:p>
            <a:pPr eaLnBrk="1" hangingPunct="1">
              <a:lnSpc>
                <a:spcPct val="80000"/>
              </a:lnSpc>
              <a:buClr>
                <a:srgbClr val="0000FF"/>
              </a:buClr>
            </a:pPr>
            <a:r>
              <a:rPr lang="ru-RU" altLang="ru-RU" sz="2400"/>
              <a:t>получить образование</a:t>
            </a:r>
            <a:r>
              <a:rPr lang="ru-RU" altLang="ru-RU" sz="3300"/>
              <a:t>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1524000"/>
            <a:ext cx="3190875" cy="3771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152400"/>
            <a:ext cx="4105275" cy="6272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 additive="repl"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 additive="repl">
                                        <p:cTn id="10" dur="2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4038600" y="381000"/>
            <a:ext cx="4876800" cy="43624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ru-RU" altLang="ru-RU" b="1">
                <a:solidFill>
                  <a:srgbClr val="333399"/>
                </a:solidFill>
                <a:latin typeface="Arial" charset="0"/>
              </a:rPr>
              <a:t>В 1959 г. Генеральная Ассамблея ООН провозгласила Декларацию прав ребенка</a:t>
            </a:r>
            <a:r>
              <a:rPr lang="ru-RU" altLang="ru-RU" sz="3200" b="1">
                <a:solidFill>
                  <a:srgbClr val="333399"/>
                </a:solidFill>
                <a:latin typeface="Arial" charset="0"/>
              </a:rPr>
              <a:t>. </a:t>
            </a:r>
          </a:p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ru-RU" altLang="ru-RU" sz="3200" b="1">
                <a:solidFill>
                  <a:srgbClr val="333399"/>
                </a:solidFill>
                <a:latin typeface="Arial" charset="0"/>
              </a:rPr>
              <a:t>20 ноября 1989 года-</a:t>
            </a:r>
          </a:p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ru-RU" altLang="ru-RU" sz="3200" b="1">
                <a:solidFill>
                  <a:srgbClr val="333399"/>
                </a:solidFill>
                <a:latin typeface="Arial" charset="0"/>
              </a:rPr>
              <a:t>Конвенция о правах ребенка </a:t>
            </a: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685800" y="5181600"/>
            <a:ext cx="7772400" cy="7032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marL="215900" indent="-215900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endParaRPr lang="ru-RU" altLang="ru-RU" sz="2000" b="1">
              <a:solidFill>
                <a:srgbClr val="333399"/>
              </a:solidFill>
              <a:latin typeface="Arial" charset="0"/>
            </a:endParaRP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1979613" y="5516563"/>
            <a:ext cx="5943600" cy="398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endParaRPr lang="ru-RU" altLang="ru-RU" sz="2000" b="1">
              <a:solidFill>
                <a:srgbClr val="333399"/>
              </a:solidFill>
              <a:latin typeface="Arial" charset="0"/>
            </a:endParaRP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476250"/>
            <a:ext cx="3648075" cy="5473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 additive="repl"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str">
                                      <p:cBhvr additive="repl">
                                        <p:cTn id="10" dur="1000" fill="hold"/>
                                        <p:tgtEl>
                                          <p:spTgt spid="5123"/>
                                        </p:tgtEl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width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id="11" dur="1000" fill="hold"/>
                                        <p:tgtEl>
                                          <p:spTgt spid="5123"/>
                                        </p:tgtEl>
                                      </p:cBhvr>
                                      <p:tavLst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str">
                                      <p:cBhvr additive="repl">
                                        <p:cTn id="14" dur="1000" fill="hold"/>
                                        <p:tgtEl>
                                          <p:spTgt spid="5124"/>
                                        </p:tgtEl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width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id="15" dur="1000" fill="hold"/>
                                        <p:tgtEl>
                                          <p:spTgt spid="5124"/>
                                        </p:tgtEl>
                                      </p:cBhvr>
                                      <p:tavLst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diamond(in)">
                                      <p:cBhvr additive="repl"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8077" y="188640"/>
            <a:ext cx="8590474" cy="1368152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2800" b="1" kern="0" cap="none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+mn-ea"/>
                <a:cs typeface="+mn-cs"/>
              </a:rPr>
              <a:t/>
            </a:r>
            <a:br>
              <a:rPr lang="ru-RU" altLang="ru-RU" sz="2800" b="1" kern="0" cap="none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+mn-ea"/>
                <a:cs typeface="+mn-cs"/>
              </a:rPr>
            </a:br>
            <a:r>
              <a:rPr lang="ru-RU" altLang="ru-RU" sz="2200" b="1" i="1" kern="0" cap="none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Детский фонд ООН – ЮНИСЕФ, осуществляющий международную защиту прав ребёнка, </a:t>
            </a:r>
            <a:br>
              <a:rPr lang="ru-RU" altLang="ru-RU" sz="2200" b="1" i="1" kern="0" cap="none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</a:br>
            <a:r>
              <a:rPr lang="ru-RU" altLang="ru-RU" sz="2200" b="1" i="1" kern="0" cap="none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разработал следующие документы:</a:t>
            </a:r>
            <a:br>
              <a:rPr lang="ru-RU" altLang="ru-RU" sz="2200" b="1" i="1" kern="0" cap="none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</a:br>
            <a:endParaRPr lang="ru-RU" sz="2200" i="1" dirty="0">
              <a:solidFill>
                <a:schemeClr val="tx1"/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8077" y="1484784"/>
            <a:ext cx="82809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 fontAlgn="base">
              <a:spcBef>
                <a:spcPct val="20000"/>
              </a:spcBef>
              <a:spcAft>
                <a:spcPct val="0"/>
              </a:spcAft>
              <a:buClr>
                <a:srgbClr val="99FF99"/>
              </a:buClr>
              <a:buSzPct val="80000"/>
            </a:pPr>
            <a:r>
              <a:rPr lang="ru-RU" altLang="ru-RU" sz="2400" b="1" kern="0" dirty="0">
                <a:solidFill>
                  <a:schemeClr val="accent1">
                    <a:lumMod val="50000"/>
                  </a:schemeClr>
                </a:solidFill>
                <a:latin typeface="Arial"/>
              </a:rPr>
              <a:t>*Всеобщая декларация прав человека (1948 г) </a:t>
            </a:r>
            <a:br>
              <a:rPr lang="ru-RU" altLang="ru-RU" sz="2400" b="1" kern="0" dirty="0">
                <a:solidFill>
                  <a:schemeClr val="accent1">
                    <a:lumMod val="50000"/>
                  </a:schemeClr>
                </a:solidFill>
                <a:latin typeface="Arial"/>
              </a:rPr>
            </a:br>
            <a:r>
              <a:rPr lang="ru-RU" altLang="ru-RU" sz="2400" b="1" kern="0" dirty="0">
                <a:solidFill>
                  <a:schemeClr val="accent1">
                    <a:lumMod val="50000"/>
                  </a:schemeClr>
                </a:solidFill>
                <a:latin typeface="Arial"/>
              </a:rPr>
              <a:t>* Декларация прав ребёнка (1959 г.) </a:t>
            </a:r>
            <a:br>
              <a:rPr lang="ru-RU" altLang="ru-RU" sz="2400" b="1" kern="0" dirty="0">
                <a:solidFill>
                  <a:schemeClr val="accent1">
                    <a:lumMod val="50000"/>
                  </a:schemeClr>
                </a:solidFill>
                <a:latin typeface="Arial"/>
              </a:rPr>
            </a:br>
            <a:r>
              <a:rPr lang="ru-RU" altLang="ru-RU" sz="2400" b="1" kern="0" dirty="0">
                <a:solidFill>
                  <a:schemeClr val="accent1">
                    <a:lumMod val="50000"/>
                  </a:schemeClr>
                </a:solidFill>
                <a:latin typeface="Arial"/>
              </a:rPr>
              <a:t>* Конвенция ООН о правах ребёнка (1989 г.) </a:t>
            </a:r>
            <a:br>
              <a:rPr lang="ru-RU" altLang="ru-RU" sz="2400" b="1" kern="0" dirty="0">
                <a:solidFill>
                  <a:schemeClr val="accent1">
                    <a:lumMod val="50000"/>
                  </a:schemeClr>
                </a:solidFill>
                <a:latin typeface="Arial"/>
              </a:rPr>
            </a:br>
            <a:r>
              <a:rPr lang="ru-RU" altLang="ru-RU" sz="2400" b="1" kern="0" dirty="0">
                <a:solidFill>
                  <a:schemeClr val="accent1">
                    <a:lumMod val="50000"/>
                  </a:schemeClr>
                </a:solidFill>
                <a:latin typeface="Arial"/>
              </a:rPr>
              <a:t>* Всемирная декларация об обеспечении выживания, защиты и развития детей (1990 г.)</a:t>
            </a:r>
            <a:r>
              <a:rPr lang="ru-RU" altLang="ru-RU" sz="2400" b="1" kern="0" dirty="0">
                <a:solidFill>
                  <a:srgbClr val="F0A22E">
                    <a:lumMod val="75000"/>
                  </a:srgbClr>
                </a:solidFill>
                <a:latin typeface="Arial"/>
              </a:rPr>
              <a:t> </a:t>
            </a:r>
            <a:br>
              <a:rPr lang="ru-RU" altLang="ru-RU" sz="2400" b="1" kern="0" dirty="0">
                <a:solidFill>
                  <a:srgbClr val="F0A22E">
                    <a:lumMod val="75000"/>
                  </a:srgbClr>
                </a:solidFill>
                <a:latin typeface="Arial"/>
              </a:rPr>
            </a:br>
            <a:endParaRPr lang="ru-RU" altLang="ru-RU" sz="2400" b="1" kern="0" dirty="0">
              <a:solidFill>
                <a:srgbClr val="F0A22E">
                  <a:lumMod val="75000"/>
                </a:srgbClr>
              </a:solidFill>
              <a:latin typeface="Arial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387488"/>
            <a:ext cx="3734096" cy="3338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3993722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 noChangeArrowheads="1"/>
          </p:cNvSpPr>
          <p:nvPr/>
        </p:nvSpPr>
        <p:spPr bwMode="auto">
          <a:xfrm>
            <a:off x="838200" y="3048000"/>
            <a:ext cx="7351713" cy="3079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altLang="ru-RU" sz="2800" b="1">
                <a:solidFill>
                  <a:srgbClr val="000099"/>
                </a:solidFill>
                <a:latin typeface="Arial" charset="0"/>
              </a:rPr>
              <a:t>Не стоит забывать, что кроме прав у каждого есть и обязанности перед обществом.</a:t>
            </a:r>
          </a:p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altLang="ru-RU" sz="2800" b="1">
                <a:solidFill>
                  <a:srgbClr val="000099"/>
                </a:solidFill>
                <a:latin typeface="Arial" charset="0"/>
              </a:rPr>
              <a:t>Отстаивая свои права, не стоит забывать, что у других людей есть тоже такие же права, как и твои.</a:t>
            </a:r>
          </a:p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altLang="ru-RU" sz="2800" b="1">
                <a:solidFill>
                  <a:srgbClr val="000099"/>
                </a:solidFill>
                <a:latin typeface="Arial" charset="0"/>
              </a:rPr>
              <a:t>Уважай чужие права!</a:t>
            </a:r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152400"/>
            <a:ext cx="1473200" cy="2209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24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228600"/>
            <a:ext cx="1446213" cy="2209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38800" y="152400"/>
            <a:ext cx="3048000" cy="2286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diamond(in)">
                                      <p:cBhvr additive="repl">
                                        <p:cTn id="7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717304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endParaRPr lang="ru-RU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083AC94A-F2F7-CCB1-1289-0716997002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836712"/>
            <a:ext cx="4680520" cy="338437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8197AA03-5DC0-29AE-FFB5-BFDDCEC551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916832"/>
            <a:ext cx="3096344" cy="388843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33560765-C68A-24BC-0EE3-67D282BE00D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725" y="4450150"/>
            <a:ext cx="3090616" cy="223224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i.i.ua/cards/pic/3/5/21665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260" y="188640"/>
            <a:ext cx="8868235" cy="6494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691680" y="1124745"/>
            <a:ext cx="63367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600" b="1" kern="0" cap="all" dirty="0">
                <a:solidFill>
                  <a:prstClr val="black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БЛАГОДАРИМ </a:t>
            </a:r>
            <a:br>
              <a:rPr lang="ru-RU" sz="3600" b="1" kern="0" cap="all" dirty="0">
                <a:solidFill>
                  <a:prstClr val="black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kern="0" cap="all" dirty="0">
                <a:solidFill>
                  <a:prstClr val="black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ЗА ВНИМАНИЕ!</a:t>
            </a:r>
            <a:endParaRPr lang="ru-RU" b="1" kern="0" dirty="0">
              <a:solidFill>
                <a:prstClr val="black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671511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457200"/>
            <a:ext cx="2667000" cy="1858963"/>
          </a:xfrm>
          <a:prstGeom prst="rect">
            <a:avLst/>
          </a:prstGeom>
          <a:noFill/>
          <a:ln w="28440">
            <a:solidFill>
              <a:srgbClr val="FF6600"/>
            </a:solidFill>
            <a:miter lim="800000"/>
            <a:headEnd/>
            <a:tailEnd/>
          </a:ln>
        </p:spPr>
      </p:pic>
      <p:sp>
        <p:nvSpPr>
          <p:cNvPr id="12291" name="AutoShape 2"/>
          <p:cNvSpPr>
            <a:spLocks noChangeArrowheads="1"/>
          </p:cNvSpPr>
          <p:nvPr/>
        </p:nvSpPr>
        <p:spPr bwMode="auto">
          <a:xfrm>
            <a:off x="1981200" y="2514600"/>
            <a:ext cx="5638800" cy="1143000"/>
          </a:xfrm>
          <a:prstGeom prst="plaque">
            <a:avLst>
              <a:gd name="adj" fmla="val 3333"/>
            </a:avLst>
          </a:prstGeom>
          <a:solidFill>
            <a:srgbClr val="FFCC66"/>
          </a:solidFill>
          <a:ln w="9360">
            <a:solidFill>
              <a:srgbClr val="FF66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marL="215900" indent="-215900" algn="ctr" eaLnBrk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endParaRPr lang="ru-RU" altLang="ru-RU">
              <a:solidFill>
                <a:srgbClr val="000000"/>
              </a:solidFill>
              <a:latin typeface="Arial" charset="0"/>
            </a:endParaRPr>
          </a:p>
          <a:p>
            <a:pPr marL="215900" indent="-215900" algn="ctr" eaLnBrk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endParaRPr lang="ru-RU" altLang="ru-RU">
              <a:solidFill>
                <a:srgbClr val="000000"/>
              </a:solidFill>
              <a:latin typeface="Arial" charset="0"/>
            </a:endParaRPr>
          </a:p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altLang="ru-RU" b="1">
                <a:solidFill>
                  <a:srgbClr val="000000"/>
                </a:solidFill>
                <a:latin typeface="Arial" charset="0"/>
              </a:rPr>
              <a:t>Какие литературные герои </a:t>
            </a:r>
          </a:p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altLang="ru-RU" b="1">
                <a:solidFill>
                  <a:srgbClr val="000000"/>
                </a:solidFill>
                <a:latin typeface="Arial" charset="0"/>
              </a:rPr>
              <a:t>могли бы пожаловаться, что нарушено</a:t>
            </a:r>
          </a:p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altLang="ru-RU" b="1">
                <a:solidFill>
                  <a:srgbClr val="000000"/>
                </a:solidFill>
                <a:latin typeface="Arial" charset="0"/>
              </a:rPr>
              <a:t> их право на неприкосновенность жилища?</a:t>
            </a:r>
          </a:p>
          <a:p>
            <a:pPr marL="215900" indent="-215900" algn="ctr"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endParaRPr lang="ru-RU" altLang="ru-RU">
              <a:solidFill>
                <a:srgbClr val="000000"/>
              </a:solidFill>
              <a:latin typeface="Arial" charset="0"/>
            </a:endParaRPr>
          </a:p>
          <a:p>
            <a:pPr marL="215900" indent="-215900" algn="ctr"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endParaRPr lang="ru-RU" altLang="ru-RU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229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3733800"/>
            <a:ext cx="2797175" cy="28146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2293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7525" y="3733800"/>
            <a:ext cx="2001838" cy="2819400"/>
          </a:xfrm>
          <a:prstGeom prst="rect">
            <a:avLst/>
          </a:prstGeom>
          <a:noFill/>
          <a:ln w="28440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12294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53000" y="533400"/>
            <a:ext cx="3835400" cy="1711325"/>
          </a:xfrm>
          <a:prstGeom prst="rect">
            <a:avLst/>
          </a:prstGeom>
          <a:noFill/>
          <a:ln w="28440">
            <a:solidFill>
              <a:srgbClr val="FF660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0" y="381000"/>
            <a:ext cx="2514600" cy="19034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457200"/>
            <a:ext cx="2667000" cy="1858963"/>
          </a:xfrm>
          <a:prstGeom prst="rect">
            <a:avLst/>
          </a:prstGeom>
          <a:noFill/>
          <a:ln w="28440">
            <a:solidFill>
              <a:srgbClr val="FF6600"/>
            </a:solidFill>
            <a:miter lim="800000"/>
            <a:headEnd/>
            <a:tailEnd/>
          </a:ln>
        </p:spPr>
      </p:pic>
      <p:sp>
        <p:nvSpPr>
          <p:cNvPr id="13316" name="AutoShape 3"/>
          <p:cNvSpPr>
            <a:spLocks noChangeArrowheads="1"/>
          </p:cNvSpPr>
          <p:nvPr/>
        </p:nvSpPr>
        <p:spPr bwMode="auto">
          <a:xfrm>
            <a:off x="2209800" y="2514600"/>
            <a:ext cx="4876800" cy="1143000"/>
          </a:xfrm>
          <a:prstGeom prst="plaque">
            <a:avLst>
              <a:gd name="adj" fmla="val 3333"/>
            </a:avLst>
          </a:prstGeom>
          <a:solidFill>
            <a:srgbClr val="FFCC66"/>
          </a:solidFill>
          <a:ln w="9360">
            <a:solidFill>
              <a:srgbClr val="FF66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marL="215900" indent="-215900" algn="ctr" eaLnBrk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endParaRPr lang="ru-RU" altLang="ru-RU">
              <a:solidFill>
                <a:srgbClr val="000000"/>
              </a:solidFill>
              <a:latin typeface="Arial" charset="0"/>
            </a:endParaRPr>
          </a:p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ru-RU" altLang="ru-RU" sz="2000" b="1">
                <a:solidFill>
                  <a:srgbClr val="000000"/>
                </a:solidFill>
                <a:latin typeface="Arial" charset="0"/>
              </a:rPr>
              <a:t>В каких сказках нарушено право </a:t>
            </a:r>
          </a:p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ru-RU" altLang="ru-RU" sz="2000" b="1">
                <a:solidFill>
                  <a:srgbClr val="000000"/>
                </a:solidFill>
                <a:latin typeface="Arial" charset="0"/>
              </a:rPr>
              <a:t>на личную неприкосновенность, </a:t>
            </a:r>
          </a:p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ru-RU" altLang="ru-RU" sz="2000" b="1">
                <a:solidFill>
                  <a:srgbClr val="000000"/>
                </a:solidFill>
                <a:latin typeface="Arial" charset="0"/>
              </a:rPr>
              <a:t>жизнь и свободу?</a:t>
            </a:r>
          </a:p>
          <a:p>
            <a:pPr marL="215900" indent="-215900" algn="ctr"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endParaRPr lang="ru-RU" altLang="ru-RU" sz="20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3317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38963" y="3733800"/>
            <a:ext cx="1798637" cy="2743200"/>
          </a:xfrm>
          <a:prstGeom prst="rect">
            <a:avLst/>
          </a:prstGeom>
          <a:noFill/>
          <a:ln w="28440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13318" name="Picture 5"/>
          <p:cNvPicPr>
            <a:picLocks noChangeAspect="1" noChangeArrowheads="1"/>
          </p:cNvPicPr>
          <p:nvPr/>
        </p:nvPicPr>
        <p:blipFill>
          <a:blip r:embed="rId6" cstate="print">
            <a:lum bright="-6000" contrast="12000"/>
          </a:blip>
          <a:srcRect/>
          <a:stretch>
            <a:fillRect/>
          </a:stretch>
        </p:blipFill>
        <p:spPr bwMode="auto">
          <a:xfrm>
            <a:off x="533400" y="3733800"/>
            <a:ext cx="1958975" cy="2768600"/>
          </a:xfrm>
          <a:prstGeom prst="rect">
            <a:avLst/>
          </a:prstGeom>
          <a:noFill/>
          <a:ln w="28440">
            <a:solidFill>
              <a:srgbClr val="FF660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/>
          <p:cNvPicPr>
            <a:picLocks noChangeAspect="1" noChangeArrowheads="1"/>
          </p:cNvPicPr>
          <p:nvPr/>
        </p:nvPicPr>
        <p:blipFill>
          <a:blip r:embed="rId3" cstate="print">
            <a:lum contrast="12000"/>
          </a:blip>
          <a:srcRect/>
          <a:stretch>
            <a:fillRect/>
          </a:stretch>
        </p:blipFill>
        <p:spPr bwMode="auto">
          <a:xfrm>
            <a:off x="457200" y="3938588"/>
            <a:ext cx="3733800" cy="2501900"/>
          </a:xfrm>
          <a:prstGeom prst="rect">
            <a:avLst/>
          </a:prstGeom>
          <a:noFill/>
          <a:ln w="28440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400" y="381000"/>
            <a:ext cx="2514600" cy="19034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4340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457200"/>
            <a:ext cx="2667000" cy="1858963"/>
          </a:xfrm>
          <a:prstGeom prst="rect">
            <a:avLst/>
          </a:prstGeom>
          <a:noFill/>
          <a:ln w="28440">
            <a:solidFill>
              <a:srgbClr val="FF6600"/>
            </a:solidFill>
            <a:miter lim="800000"/>
            <a:headEnd/>
            <a:tailEnd/>
          </a:ln>
        </p:spPr>
      </p:pic>
      <p:sp>
        <p:nvSpPr>
          <p:cNvPr id="14341" name="AutoShape 4"/>
          <p:cNvSpPr>
            <a:spLocks noChangeArrowheads="1"/>
          </p:cNvSpPr>
          <p:nvPr/>
        </p:nvSpPr>
        <p:spPr bwMode="auto">
          <a:xfrm>
            <a:off x="2209800" y="2514600"/>
            <a:ext cx="4876800" cy="1143000"/>
          </a:xfrm>
          <a:prstGeom prst="plaque">
            <a:avLst>
              <a:gd name="adj" fmla="val 3333"/>
            </a:avLst>
          </a:prstGeom>
          <a:solidFill>
            <a:srgbClr val="FFCC66"/>
          </a:solidFill>
          <a:ln w="9360">
            <a:solidFill>
              <a:srgbClr val="FF66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marL="215900" indent="-215900" algn="ctr" eaLnBrk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endParaRPr lang="ru-RU" altLang="ru-RU">
              <a:solidFill>
                <a:srgbClr val="000000"/>
              </a:solidFill>
              <a:latin typeface="Arial" charset="0"/>
            </a:endParaRPr>
          </a:p>
          <a:p>
            <a:pPr marL="215900" indent="-215900" algn="ctr" eaLnBrk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endParaRPr lang="ru-RU" altLang="ru-RU">
              <a:solidFill>
                <a:srgbClr val="000000"/>
              </a:solidFill>
              <a:latin typeface="Arial" charset="0"/>
            </a:endParaRPr>
          </a:p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ru-RU" altLang="ru-RU" b="1">
                <a:solidFill>
                  <a:srgbClr val="000000"/>
                </a:solidFill>
                <a:latin typeface="Arial" charset="0"/>
              </a:rPr>
              <a:t>В какой сказке нарушается </a:t>
            </a:r>
          </a:p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ru-RU" altLang="ru-RU" b="1">
                <a:solidFill>
                  <a:srgbClr val="000000"/>
                </a:solidFill>
                <a:latin typeface="Arial" charset="0"/>
              </a:rPr>
              <a:t>право человека владеть </a:t>
            </a:r>
          </a:p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ru-RU" altLang="ru-RU" b="1">
                <a:solidFill>
                  <a:srgbClr val="000000"/>
                </a:solidFill>
                <a:latin typeface="Arial" charset="0"/>
              </a:rPr>
              <a:t>своим имуществом?</a:t>
            </a:r>
          </a:p>
          <a:p>
            <a:pPr marL="215900" indent="-215900" algn="ctr"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endParaRPr lang="ru-RU" altLang="ru-RU">
              <a:solidFill>
                <a:srgbClr val="000000"/>
              </a:solidFill>
              <a:latin typeface="Arial" charset="0"/>
            </a:endParaRPr>
          </a:p>
          <a:p>
            <a:pPr marL="215900" indent="-215900" algn="ctr"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endParaRPr lang="ru-RU" altLang="ru-RU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4342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05400" y="3956050"/>
            <a:ext cx="3657600" cy="2532063"/>
          </a:xfrm>
          <a:prstGeom prst="rect">
            <a:avLst/>
          </a:prstGeom>
          <a:noFill/>
          <a:ln w="28440">
            <a:solidFill>
              <a:srgbClr val="FF660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1"/>
          <p:cNvSpPr>
            <a:spLocks noChangeArrowheads="1"/>
          </p:cNvSpPr>
          <p:nvPr/>
        </p:nvSpPr>
        <p:spPr bwMode="auto">
          <a:xfrm>
            <a:off x="1981200" y="2514600"/>
            <a:ext cx="5105400" cy="1143000"/>
          </a:xfrm>
          <a:prstGeom prst="plaque">
            <a:avLst>
              <a:gd name="adj" fmla="val 3333"/>
            </a:avLst>
          </a:prstGeom>
          <a:solidFill>
            <a:srgbClr val="FFCC66"/>
          </a:solidFill>
          <a:ln w="9360">
            <a:solidFill>
              <a:srgbClr val="FF66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marL="215900" indent="-215900" algn="ctr" eaLnBrk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endParaRPr lang="ru-RU" altLang="ru-RU">
              <a:solidFill>
                <a:srgbClr val="000000"/>
              </a:solidFill>
              <a:latin typeface="Arial" charset="0"/>
            </a:endParaRPr>
          </a:p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altLang="ru-RU" sz="2000" b="1">
                <a:solidFill>
                  <a:srgbClr val="000000"/>
                </a:solidFill>
                <a:latin typeface="Arial" charset="0"/>
              </a:rPr>
              <a:t>В каких сказках больные используют </a:t>
            </a:r>
          </a:p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altLang="ru-RU" sz="2000" b="1">
                <a:solidFill>
                  <a:srgbClr val="000000"/>
                </a:solidFill>
                <a:latin typeface="Arial" charset="0"/>
              </a:rPr>
              <a:t>своё право на бесплатное </a:t>
            </a:r>
          </a:p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altLang="ru-RU" sz="2000" b="1">
                <a:solidFill>
                  <a:srgbClr val="000000"/>
                </a:solidFill>
                <a:latin typeface="Arial" charset="0"/>
              </a:rPr>
              <a:t>медицинское обслуживание?</a:t>
            </a:r>
          </a:p>
          <a:p>
            <a:pPr marL="215900" indent="-215900" algn="ctr"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endParaRPr lang="ru-RU" altLang="ru-RU" sz="20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886200"/>
            <a:ext cx="3343275" cy="2511425"/>
          </a:xfrm>
          <a:prstGeom prst="rect">
            <a:avLst/>
          </a:prstGeom>
          <a:noFill/>
          <a:ln w="28440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1536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381000"/>
            <a:ext cx="2743200" cy="2057400"/>
          </a:xfrm>
          <a:prstGeom prst="rect">
            <a:avLst/>
          </a:prstGeom>
          <a:noFill/>
          <a:ln w="28440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15365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0" y="381000"/>
            <a:ext cx="2705100" cy="2028825"/>
          </a:xfrm>
          <a:prstGeom prst="rect">
            <a:avLst/>
          </a:prstGeom>
          <a:noFill/>
          <a:ln w="28440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15366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53000" y="3897313"/>
            <a:ext cx="3733800" cy="2584450"/>
          </a:xfrm>
          <a:prstGeom prst="rect">
            <a:avLst/>
          </a:prstGeom>
          <a:noFill/>
          <a:ln w="28440">
            <a:solidFill>
              <a:srgbClr val="FF660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1"/>
          <p:cNvSpPr>
            <a:spLocks noChangeArrowheads="1"/>
          </p:cNvSpPr>
          <p:nvPr/>
        </p:nvSpPr>
        <p:spPr bwMode="auto">
          <a:xfrm>
            <a:off x="1981200" y="2514600"/>
            <a:ext cx="5105400" cy="1143000"/>
          </a:xfrm>
          <a:prstGeom prst="plaque">
            <a:avLst>
              <a:gd name="adj" fmla="val 3333"/>
            </a:avLst>
          </a:prstGeom>
          <a:solidFill>
            <a:srgbClr val="FFCC66"/>
          </a:solidFill>
          <a:ln w="9360">
            <a:solidFill>
              <a:srgbClr val="FF66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marL="215900" indent="-215900" algn="ctr" eaLnBrk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endParaRPr lang="ru-RU" altLang="ru-RU">
              <a:solidFill>
                <a:srgbClr val="000000"/>
              </a:solidFill>
              <a:latin typeface="Arial" charset="0"/>
            </a:endParaRPr>
          </a:p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altLang="ru-RU" sz="2000" b="1">
                <a:solidFill>
                  <a:srgbClr val="000000"/>
                </a:solidFill>
                <a:latin typeface="Arial" charset="0"/>
              </a:rPr>
              <a:t>В каких сказках больные используют </a:t>
            </a:r>
          </a:p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altLang="ru-RU" sz="2000" b="1">
                <a:solidFill>
                  <a:srgbClr val="000000"/>
                </a:solidFill>
                <a:latin typeface="Arial" charset="0"/>
              </a:rPr>
              <a:t>своё право на бесплатное </a:t>
            </a:r>
          </a:p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altLang="ru-RU" sz="2000" b="1">
                <a:solidFill>
                  <a:srgbClr val="000000"/>
                </a:solidFill>
                <a:latin typeface="Arial" charset="0"/>
              </a:rPr>
              <a:t>медицинское обслуживание?</a:t>
            </a:r>
          </a:p>
          <a:p>
            <a:pPr marL="215900" indent="-215900" algn="ctr"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endParaRPr lang="ru-RU" altLang="ru-RU" sz="20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886200"/>
            <a:ext cx="3343275" cy="2511425"/>
          </a:xfrm>
          <a:prstGeom prst="rect">
            <a:avLst/>
          </a:prstGeom>
          <a:noFill/>
          <a:ln w="28440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1536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381000"/>
            <a:ext cx="2743200" cy="2057400"/>
          </a:xfrm>
          <a:prstGeom prst="rect">
            <a:avLst/>
          </a:prstGeom>
          <a:noFill/>
          <a:ln w="28440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15365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0" y="381000"/>
            <a:ext cx="2705100" cy="2028825"/>
          </a:xfrm>
          <a:prstGeom prst="rect">
            <a:avLst/>
          </a:prstGeom>
          <a:noFill/>
          <a:ln w="28440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15366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53000" y="3897313"/>
            <a:ext cx="3733800" cy="2584450"/>
          </a:xfrm>
          <a:prstGeom prst="rect">
            <a:avLst/>
          </a:prstGeom>
          <a:noFill/>
          <a:ln w="28440">
            <a:solidFill>
              <a:srgbClr val="FF660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4038600"/>
            <a:ext cx="3276600" cy="2457450"/>
          </a:xfrm>
          <a:prstGeom prst="rect">
            <a:avLst/>
          </a:prstGeom>
          <a:noFill/>
          <a:ln w="28440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4002088"/>
            <a:ext cx="3581400" cy="2479675"/>
          </a:xfrm>
          <a:prstGeom prst="rect">
            <a:avLst/>
          </a:prstGeom>
          <a:noFill/>
          <a:ln w="28440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1638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0" y="381000"/>
            <a:ext cx="1952625" cy="2228850"/>
          </a:xfrm>
          <a:prstGeom prst="rect">
            <a:avLst/>
          </a:prstGeom>
          <a:noFill/>
          <a:ln w="28440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16389" name="Picture 4"/>
          <p:cNvPicPr>
            <a:picLocks noChangeAspect="1" noChangeArrowheads="1"/>
          </p:cNvPicPr>
          <p:nvPr/>
        </p:nvPicPr>
        <p:blipFill>
          <a:blip r:embed="rId6" cstate="print">
            <a:lum contrast="12000"/>
          </a:blip>
          <a:srcRect/>
          <a:stretch>
            <a:fillRect/>
          </a:stretch>
        </p:blipFill>
        <p:spPr bwMode="auto">
          <a:xfrm>
            <a:off x="457200" y="457200"/>
            <a:ext cx="2643188" cy="2819400"/>
          </a:xfrm>
          <a:prstGeom prst="rect">
            <a:avLst/>
          </a:prstGeom>
          <a:noFill/>
          <a:ln w="28440">
            <a:solidFill>
              <a:srgbClr val="FF6600"/>
            </a:solidFill>
            <a:miter lim="800000"/>
            <a:headEnd/>
            <a:tailEnd/>
          </a:ln>
        </p:spPr>
      </p:pic>
      <p:sp>
        <p:nvSpPr>
          <p:cNvPr id="16390" name="AutoShape 5"/>
          <p:cNvSpPr>
            <a:spLocks noChangeArrowheads="1"/>
          </p:cNvSpPr>
          <p:nvPr/>
        </p:nvSpPr>
        <p:spPr bwMode="auto">
          <a:xfrm>
            <a:off x="2895600" y="2971800"/>
            <a:ext cx="4343400" cy="1066800"/>
          </a:xfrm>
          <a:prstGeom prst="plaque">
            <a:avLst>
              <a:gd name="adj" fmla="val 3333"/>
            </a:avLst>
          </a:prstGeom>
          <a:solidFill>
            <a:srgbClr val="FFCC66"/>
          </a:solidFill>
          <a:ln w="9360">
            <a:solidFill>
              <a:srgbClr val="FF66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marL="215900" indent="-215900" algn="ctr" eaLnBrk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endParaRPr lang="ru-RU" altLang="ru-RU">
              <a:solidFill>
                <a:srgbClr val="000000"/>
              </a:solidFill>
              <a:latin typeface="Arial" charset="0"/>
            </a:endParaRPr>
          </a:p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ru-RU" altLang="ru-RU" sz="2000" b="1">
                <a:solidFill>
                  <a:srgbClr val="000000"/>
                </a:solidFill>
                <a:latin typeface="Arial" charset="0"/>
              </a:rPr>
              <a:t>В каких сказках один герой </a:t>
            </a:r>
          </a:p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ru-RU" altLang="ru-RU" sz="2000" b="1">
                <a:solidFill>
                  <a:srgbClr val="000000"/>
                </a:solidFill>
                <a:latin typeface="Arial" charset="0"/>
              </a:rPr>
              <a:t>эксплуатировал других?</a:t>
            </a:r>
          </a:p>
          <a:p>
            <a:pPr marL="215900" indent="-215900" algn="ctr"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endParaRPr lang="ru-RU" altLang="ru-RU" sz="200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57200"/>
            <a:ext cx="8668072" cy="1099592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3200" b="1" kern="0" cap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+mn-ea"/>
                <a:cs typeface="+mn-cs"/>
              </a:rPr>
              <a:t/>
            </a:r>
            <a:br>
              <a:rPr lang="ru-RU" altLang="ru-RU" sz="3200" b="1" kern="0" cap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+mn-ea"/>
                <a:cs typeface="+mn-cs"/>
              </a:rPr>
            </a:br>
            <a:r>
              <a:rPr lang="ru-RU" altLang="ru-RU" sz="3200" b="1" kern="0" cap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+mn-ea"/>
                <a:cs typeface="+mn-cs"/>
              </a:rPr>
              <a:t/>
            </a:r>
            <a:br>
              <a:rPr lang="ru-RU" altLang="ru-RU" sz="3200" b="1" kern="0" cap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+mn-ea"/>
                <a:cs typeface="+mn-cs"/>
              </a:rPr>
            </a:br>
            <a:r>
              <a:rPr lang="ru-RU" altLang="ru-RU" sz="3200" b="1" kern="0" cap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+mn-ea"/>
                <a:cs typeface="+mn-cs"/>
              </a:rPr>
              <a:t/>
            </a:r>
            <a:br>
              <a:rPr lang="ru-RU" altLang="ru-RU" sz="3200" b="1" kern="0" cap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+mn-ea"/>
                <a:cs typeface="+mn-cs"/>
              </a:rPr>
            </a:br>
            <a:r>
              <a:rPr lang="ru-RU" altLang="ru-RU" sz="3200" b="1" kern="0" cap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+mn-ea"/>
                <a:cs typeface="+mn-cs"/>
              </a:rPr>
              <a:t/>
            </a:r>
            <a:br>
              <a:rPr lang="ru-RU" altLang="ru-RU" sz="3200" b="1" kern="0" cap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+mn-ea"/>
                <a:cs typeface="+mn-cs"/>
              </a:rPr>
            </a:br>
            <a:r>
              <a:rPr lang="ru-RU" altLang="ru-RU" sz="3200" b="1" i="1" kern="0" cap="none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Российской Федерацией принят целый ряд законодательных актов: </a:t>
            </a:r>
            <a:br>
              <a:rPr lang="ru-RU" altLang="ru-RU" sz="3200" b="1" i="1" kern="0" cap="none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</a:br>
            <a:endParaRPr lang="ru-RU" i="1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204864"/>
            <a:ext cx="8352928" cy="3949899"/>
          </a:xfrm>
        </p:spPr>
        <p:txBody>
          <a:bodyPr>
            <a:normAutofit lnSpcReduction="10000"/>
          </a:bodyPr>
          <a:lstStyle/>
          <a:p>
            <a:pPr lvl="0" algn="ctr" fontAlgn="base">
              <a:spcAft>
                <a:spcPct val="0"/>
              </a:spcAft>
              <a:buClr>
                <a:srgbClr val="99FF99"/>
              </a:buClr>
              <a:buSzPct val="80000"/>
              <a:buNone/>
            </a:pPr>
            <a:r>
              <a:rPr lang="ru-RU" altLang="ru-RU" sz="3500" b="1" kern="0" dirty="0">
                <a:solidFill>
                  <a:srgbClr val="F0A22E">
                    <a:lumMod val="75000"/>
                  </a:srgbClr>
                </a:solidFill>
                <a:latin typeface="Arial"/>
              </a:rPr>
              <a:t>*Уголовный кодекс Российской Федерации</a:t>
            </a:r>
            <a:endParaRPr lang="ru-RU" altLang="ru-RU" b="1" kern="0" dirty="0">
              <a:solidFill>
                <a:schemeClr val="accent1">
                  <a:lumMod val="75000"/>
                </a:schemeClr>
              </a:solidFill>
              <a:latin typeface="Arial"/>
            </a:endParaRPr>
          </a:p>
          <a:p>
            <a:pPr lvl="0" algn="ctr" fontAlgn="base">
              <a:spcAft>
                <a:spcPct val="0"/>
              </a:spcAft>
              <a:buClr>
                <a:srgbClr val="99FF99"/>
              </a:buClr>
              <a:buSzPct val="80000"/>
              <a:buNone/>
            </a:pPr>
            <a:r>
              <a:rPr lang="ru-RU" altLang="ru-RU" b="1" kern="0" dirty="0">
                <a:solidFill>
                  <a:schemeClr val="accent1">
                    <a:lumMod val="75000"/>
                  </a:schemeClr>
                </a:solidFill>
                <a:latin typeface="Arial"/>
              </a:rPr>
              <a:t>* Семейный кодекс Российской Федерации </a:t>
            </a:r>
            <a:br>
              <a:rPr lang="ru-RU" altLang="ru-RU" b="1" kern="0" dirty="0">
                <a:solidFill>
                  <a:schemeClr val="accent1">
                    <a:lumMod val="75000"/>
                  </a:schemeClr>
                </a:solidFill>
                <a:latin typeface="Arial"/>
              </a:rPr>
            </a:br>
            <a:r>
              <a:rPr lang="ru-RU" altLang="ru-RU" b="1" kern="0" dirty="0">
                <a:solidFill>
                  <a:schemeClr val="accent1">
                    <a:lumMod val="75000"/>
                  </a:schemeClr>
                </a:solidFill>
                <a:latin typeface="Arial"/>
              </a:rPr>
              <a:t>* Федеральный закон «Об основных гарантиях прав ребёнка в Российской Федерации» </a:t>
            </a:r>
            <a:br>
              <a:rPr lang="ru-RU" altLang="ru-RU" b="1" kern="0" dirty="0">
                <a:solidFill>
                  <a:schemeClr val="accent1">
                    <a:lumMod val="75000"/>
                  </a:schemeClr>
                </a:solidFill>
                <a:latin typeface="Arial"/>
              </a:rPr>
            </a:br>
            <a:r>
              <a:rPr lang="ru-RU" altLang="ru-RU" b="1" kern="0" dirty="0">
                <a:solidFill>
                  <a:schemeClr val="accent1">
                    <a:lumMod val="75000"/>
                  </a:schemeClr>
                </a:solidFill>
                <a:latin typeface="Arial"/>
              </a:rPr>
              <a:t>* Закон «Об образовании» </a:t>
            </a:r>
            <a:br>
              <a:rPr lang="ru-RU" altLang="ru-RU" b="1" kern="0" dirty="0">
                <a:solidFill>
                  <a:schemeClr val="accent1">
                    <a:lumMod val="75000"/>
                  </a:schemeClr>
                </a:solidFill>
                <a:latin typeface="Arial"/>
              </a:rPr>
            </a:br>
            <a:r>
              <a:rPr lang="ru-RU" altLang="ru-RU" b="1" kern="0" dirty="0">
                <a:solidFill>
                  <a:schemeClr val="accent1">
                    <a:lumMod val="75000"/>
                  </a:schemeClr>
                </a:solidFill>
                <a:latin typeface="Arial"/>
              </a:rPr>
              <a:t>* Конституция Российской Федерации</a:t>
            </a:r>
            <a:br>
              <a:rPr lang="ru-RU" altLang="ru-RU" b="1" kern="0" dirty="0">
                <a:solidFill>
                  <a:schemeClr val="accent1">
                    <a:lumMod val="75000"/>
                  </a:schemeClr>
                </a:solidFill>
                <a:latin typeface="Arial"/>
              </a:rPr>
            </a:br>
            <a:r>
              <a:rPr lang="ru-RU" altLang="ru-RU" sz="1400" b="1" kern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ru-RU" altLang="ru-RU" sz="1400" b="1" kern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endParaRPr lang="ru-RU" altLang="ru-RU" sz="1400" b="1" kern="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61514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68072" cy="110676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конвенция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24744"/>
            <a:ext cx="8712968" cy="5544616"/>
          </a:xfrm>
        </p:spPr>
        <p:txBody>
          <a:bodyPr>
            <a:noAutofit/>
          </a:bodyPr>
          <a:lstStyle/>
          <a:p>
            <a:pPr marL="0" lvl="0" indent="0" algn="ctr">
              <a:lnSpc>
                <a:spcPts val="1200"/>
              </a:lnSpc>
              <a:spcAft>
                <a:spcPts val="1000"/>
              </a:spcAft>
              <a:buSzPts val="1000"/>
              <a:buNone/>
              <a:tabLst>
                <a:tab pos="457200" algn="l"/>
              </a:tabLst>
            </a:pPr>
            <a:endParaRPr lang="ru-RU" sz="2800" b="1" i="1" dirty="0">
              <a:solidFill>
                <a:schemeClr val="tx1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marL="0" lvl="0" indent="0" algn="ctr">
              <a:lnSpc>
                <a:spcPts val="1200"/>
              </a:lnSpc>
              <a:spcAft>
                <a:spcPts val="1000"/>
              </a:spcAft>
              <a:buSzPts val="1000"/>
              <a:buNone/>
              <a:tabLst>
                <a:tab pos="457200" algn="l"/>
              </a:tabLst>
            </a:pPr>
            <a:r>
              <a:rPr lang="ru-RU" sz="2800" b="1" i="1" dirty="0">
                <a:solidFill>
                  <a:schemeClr val="tx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* </a:t>
            </a:r>
            <a:r>
              <a:rPr lang="ru-RU" sz="2000" b="1" i="1" dirty="0">
                <a:solidFill>
                  <a:schemeClr val="tx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обеспечение в максимально возможной степени здорового </a:t>
            </a:r>
          </a:p>
          <a:p>
            <a:pPr marL="0" lvl="0" indent="0" algn="ctr">
              <a:lnSpc>
                <a:spcPts val="1200"/>
              </a:lnSpc>
              <a:spcAft>
                <a:spcPts val="1000"/>
              </a:spcAft>
              <a:buSzPts val="1000"/>
              <a:buNone/>
              <a:tabLst>
                <a:tab pos="457200" algn="l"/>
              </a:tabLst>
            </a:pPr>
            <a:r>
              <a:rPr lang="ru-RU" sz="2000" b="1" i="1" dirty="0">
                <a:solidFill>
                  <a:schemeClr val="tx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развития ребенка (ст.6);</a:t>
            </a:r>
            <a:endParaRPr lang="ru-RU" sz="2000" b="1" i="1" dirty="0">
              <a:solidFill>
                <a:schemeClr val="tx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marL="0" lvl="0" indent="0" algn="ctr">
              <a:lnSpc>
                <a:spcPts val="1200"/>
              </a:lnSpc>
              <a:spcAft>
                <a:spcPts val="1000"/>
              </a:spcAft>
              <a:buSzPts val="1000"/>
              <a:buNone/>
              <a:tabLst>
                <a:tab pos="457200" algn="l"/>
              </a:tabLst>
            </a:pPr>
            <a:r>
              <a:rPr lang="ru-RU" sz="2000" b="1" i="1" dirty="0">
                <a:solidFill>
                  <a:schemeClr val="tx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* защиту от произвольного или незаконного </a:t>
            </a:r>
          </a:p>
          <a:p>
            <a:pPr marL="0" lvl="0" indent="0" algn="ctr">
              <a:lnSpc>
                <a:spcPts val="1200"/>
              </a:lnSpc>
              <a:spcAft>
                <a:spcPts val="1000"/>
              </a:spcAft>
              <a:buSzPts val="1000"/>
              <a:buNone/>
              <a:tabLst>
                <a:tab pos="457200" algn="l"/>
              </a:tabLst>
            </a:pPr>
            <a:r>
              <a:rPr lang="ru-RU" sz="2000" b="1" i="1" dirty="0">
                <a:solidFill>
                  <a:schemeClr val="tx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вмешательства в личную жизнь ребенка, от посягательств на</a:t>
            </a:r>
          </a:p>
          <a:p>
            <a:pPr marL="0" lvl="0" indent="0" algn="ctr">
              <a:lnSpc>
                <a:spcPts val="1200"/>
              </a:lnSpc>
              <a:spcAft>
                <a:spcPts val="1000"/>
              </a:spcAft>
              <a:buSzPts val="1000"/>
              <a:buNone/>
              <a:tabLst>
                <a:tab pos="457200" algn="l"/>
              </a:tabLst>
            </a:pPr>
            <a:r>
              <a:rPr lang="ru-RU" sz="2000" b="1" i="1" dirty="0">
                <a:solidFill>
                  <a:schemeClr val="tx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его честь и репутацию (ст. 16);</a:t>
            </a:r>
            <a:endParaRPr lang="ru-RU" sz="2000" b="1" i="1" dirty="0">
              <a:solidFill>
                <a:schemeClr val="tx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marL="0" lvl="0" indent="0" algn="ctr">
              <a:lnSpc>
                <a:spcPts val="1200"/>
              </a:lnSpc>
              <a:spcAft>
                <a:spcPts val="1000"/>
              </a:spcAft>
              <a:buSzPts val="1000"/>
              <a:buNone/>
              <a:tabLst>
                <a:tab pos="457200" algn="l"/>
              </a:tabLst>
            </a:pPr>
            <a:r>
              <a:rPr lang="ru-RU" sz="2000" b="1" i="1" dirty="0">
                <a:solidFill>
                  <a:schemeClr val="tx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* обеспечение мер по борьбе с болезнями и недоеданием(ст.24);</a:t>
            </a:r>
            <a:endParaRPr lang="ru-RU" sz="2000" b="1" i="1" dirty="0">
              <a:solidFill>
                <a:schemeClr val="tx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marL="0" lvl="0" indent="0" algn="ctr">
              <a:lnSpc>
                <a:spcPts val="1200"/>
              </a:lnSpc>
              <a:spcAft>
                <a:spcPts val="1000"/>
              </a:spcAft>
              <a:buSzPts val="1000"/>
              <a:buNone/>
              <a:tabLst>
                <a:tab pos="457200" algn="l"/>
              </a:tabLst>
            </a:pPr>
            <a:r>
              <a:rPr lang="ru-RU" sz="2000" b="1" i="1" dirty="0">
                <a:solidFill>
                  <a:schemeClr val="tx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* признание права каждого ребенка на уровень жизни,</a:t>
            </a:r>
          </a:p>
          <a:p>
            <a:pPr marL="0" lvl="0" indent="0" algn="ctr">
              <a:lnSpc>
                <a:spcPts val="1200"/>
              </a:lnSpc>
              <a:spcAft>
                <a:spcPts val="1000"/>
              </a:spcAft>
              <a:buSzPts val="1000"/>
              <a:buNone/>
              <a:tabLst>
                <a:tab pos="457200" algn="l"/>
              </a:tabLst>
            </a:pPr>
            <a:r>
              <a:rPr lang="ru-RU" sz="2000" b="1" i="1" dirty="0">
                <a:solidFill>
                  <a:schemeClr val="tx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необходимый для физического, умственного, духовного, </a:t>
            </a:r>
          </a:p>
          <a:p>
            <a:pPr marL="0" lvl="0" indent="0" algn="ctr">
              <a:lnSpc>
                <a:spcPts val="1200"/>
              </a:lnSpc>
              <a:spcAft>
                <a:spcPts val="1000"/>
              </a:spcAft>
              <a:buSzPts val="1000"/>
              <a:buNone/>
              <a:tabLst>
                <a:tab pos="457200" algn="l"/>
              </a:tabLst>
            </a:pPr>
            <a:r>
              <a:rPr lang="ru-RU" sz="2000" b="1" i="1" dirty="0">
                <a:solidFill>
                  <a:schemeClr val="tx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нравственного и социального развития (ст. 24);</a:t>
            </a:r>
            <a:endParaRPr lang="ru-RU" sz="2000" b="1" i="1" dirty="0">
              <a:solidFill>
                <a:schemeClr val="tx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marL="0" lvl="0" indent="0" algn="ctr">
              <a:lnSpc>
                <a:spcPts val="1200"/>
              </a:lnSpc>
              <a:spcAft>
                <a:spcPts val="1000"/>
              </a:spcAft>
              <a:buSzPts val="1000"/>
              <a:buNone/>
              <a:tabLst>
                <a:tab pos="457200" algn="l"/>
              </a:tabLst>
            </a:pPr>
            <a:r>
              <a:rPr lang="ru-RU" sz="2000" b="1" i="1" dirty="0">
                <a:solidFill>
                  <a:schemeClr val="tx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* защиту ребенка от сексуального посягательства (ст. 34);</a:t>
            </a:r>
            <a:endParaRPr lang="ru-RU" sz="2000" b="1" i="1" dirty="0">
              <a:solidFill>
                <a:schemeClr val="tx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marL="0" lvl="0" indent="0" algn="ctr">
              <a:lnSpc>
                <a:spcPts val="1200"/>
              </a:lnSpc>
              <a:spcAft>
                <a:spcPts val="1000"/>
              </a:spcAft>
              <a:buSzPts val="1000"/>
              <a:buNone/>
              <a:tabLst>
                <a:tab pos="457200" algn="l"/>
              </a:tabLst>
            </a:pPr>
            <a:r>
              <a:rPr lang="ru-RU" sz="2000" b="1" i="1" dirty="0">
                <a:solidFill>
                  <a:schemeClr val="tx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*защиту ребенка от других форм жестокого обращения(ст.37);</a:t>
            </a:r>
            <a:endParaRPr lang="ru-RU" sz="2000" b="1" i="1" dirty="0">
              <a:solidFill>
                <a:schemeClr val="tx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marL="0" lvl="0" indent="0" algn="ctr">
              <a:lnSpc>
                <a:spcPts val="1200"/>
              </a:lnSpc>
              <a:spcAft>
                <a:spcPts val="1000"/>
              </a:spcAft>
              <a:buSzPts val="1000"/>
              <a:buNone/>
              <a:tabLst>
                <a:tab pos="457200" algn="l"/>
              </a:tabLst>
            </a:pPr>
            <a:r>
              <a:rPr lang="ru-RU" sz="2000" b="1" i="1" dirty="0">
                <a:solidFill>
                  <a:schemeClr val="tx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* меры помощи ребенку, явившемуся жертвой жестокого </a:t>
            </a:r>
          </a:p>
          <a:p>
            <a:pPr lvl="0" algn="ctr">
              <a:lnSpc>
                <a:spcPts val="1200"/>
              </a:lnSpc>
              <a:spcAft>
                <a:spcPts val="1000"/>
              </a:spcAft>
              <a:buSzPts val="1000"/>
              <a:buFont typeface="Arial" charset="0"/>
              <a:buChar char="•"/>
              <a:tabLst>
                <a:tab pos="457200" algn="l"/>
              </a:tabLst>
            </a:pPr>
            <a:r>
              <a:rPr lang="ru-RU" sz="2000" b="1" i="1" dirty="0">
                <a:solidFill>
                  <a:schemeClr val="tx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обращения (ст. 39).</a:t>
            </a:r>
            <a:endParaRPr lang="ru-RU" sz="2000" b="1" i="1" dirty="0">
              <a:solidFill>
                <a:schemeClr val="tx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ctr"/>
            <a:endParaRPr lang="ru-RU" sz="2800" b="1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514822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61469"/>
            <a:ext cx="4249167" cy="6342531"/>
          </a:xfrm>
          <a:prstGeom prst="rect">
            <a:avLst/>
          </a:prstGeom>
          <a:noFill/>
          <a:ln w="53975">
            <a:solidFill>
              <a:srgbClr val="CC99FF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860032" y="476250"/>
            <a:ext cx="381642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Arial" charset="0"/>
              </a:rPr>
              <a:t>20 ноября 1989 года, т.е. </a:t>
            </a:r>
            <a:r>
              <a:rPr lang="ru-RU" altLang="ru-RU" b="1" dirty="0" smtClean="0">
                <a:solidFill>
                  <a:prstClr val="black"/>
                </a:solidFill>
                <a:latin typeface="Arial" charset="0"/>
              </a:rPr>
              <a:t>36</a:t>
            </a:r>
            <a:r>
              <a:rPr lang="ru-RU" altLang="ru-RU" b="1" dirty="0" smtClean="0">
                <a:solidFill>
                  <a:prstClr val="black"/>
                </a:solidFill>
                <a:latin typeface="Arial" charset="0"/>
              </a:rPr>
              <a:t> лет  </a:t>
            </a:r>
            <a:endParaRPr lang="ru-RU" altLang="ru-RU" b="1" dirty="0">
              <a:solidFill>
                <a:prstClr val="black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Arial" charset="0"/>
              </a:rPr>
              <a:t>назад  Генеральная Ассамблея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Arial" charset="0"/>
              </a:rPr>
              <a:t>ООН единогласно  приняла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Arial" charset="0"/>
              </a:rPr>
              <a:t>Конвенцию о правах ребенка.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Arial" charset="0"/>
              </a:rPr>
              <a:t>Наше государство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Arial" charset="0"/>
              </a:rPr>
              <a:t>Ратифицировало Конвенцию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Arial" charset="0"/>
              </a:rPr>
              <a:t>в 1990 году,  а к 2002 году 191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Arial" charset="0"/>
              </a:rPr>
              <a:t>государство – члены ООН –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Arial" charset="0"/>
              </a:rPr>
              <a:t>ратифицировали данный документ.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Arial" charset="0"/>
              </a:rPr>
              <a:t>Таким образом, к настоящему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Arial" charset="0"/>
              </a:rPr>
              <a:t>времени в Европе нет ни одного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Arial" charset="0"/>
              </a:rPr>
              <a:t>государства, которое бы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Arial" charset="0"/>
              </a:rPr>
              <a:t>не присоединилось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Arial" charset="0"/>
              </a:rPr>
              <a:t>к данной Конвенции</a:t>
            </a:r>
          </a:p>
        </p:txBody>
      </p:sp>
    </p:spTree>
    <p:extLst>
      <p:ext uri="{BB962C8B-B14F-4D97-AF65-F5344CB8AC3E}">
        <p14:creationId xmlns="" xmlns:p14="http://schemas.microsoft.com/office/powerpoint/2010/main" val="1927458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Документы, регламентирующие права и обязанности детей и родителей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Декларация прав ребёнка.</a:t>
            </a:r>
          </a:p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Конвенция ООН о правах ребёнка.</a:t>
            </a:r>
          </a:p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Конституция Российской Федерации.</a:t>
            </a:r>
          </a:p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Гражданский кодекс Российской Федерации.</a:t>
            </a:r>
          </a:p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Семейный кодекс Российской Федерации.</a:t>
            </a:r>
          </a:p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Кодекс Административных правонарушений</a:t>
            </a:r>
          </a:p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Закон РФ «Об образовании»</a:t>
            </a:r>
          </a:p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Типовое положение об образовательном учреждении.</a:t>
            </a:r>
          </a:p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Устав школы.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000108"/>
            <a:ext cx="8229600" cy="50005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Права ребёнка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accent2">
                    <a:lumMod val="50000"/>
                  </a:schemeClr>
                </a:solidFill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860048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Право на жизнь (ст. 6 Конвенция ООН о правах ребёнка, ст.1 Конституция РФ)</a:t>
            </a:r>
            <a:endParaRPr lang="ru-RU" sz="2000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- Право на имя (ст. 7 Конвенция ООН о правах ребёнка, ст.58 Семейный кодекс РФ)</a:t>
            </a:r>
            <a:endParaRPr lang="ru-RU" sz="2000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- право жить и воспитываться в семье (ст. 9 Конвенция ООН а правах ребёнка, ст. 54 Семейный кодекс РФ).</a:t>
            </a:r>
            <a:endParaRPr lang="ru-RU" sz="2000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-право на гражданство (ст. 7 Конвенция ООН о правах ребёнка, ст. 12 ФЗ «О гражданстве)</a:t>
            </a:r>
            <a:endParaRPr lang="ru-RU" sz="2000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- Право на всестороннее развитие и уважение человеческого достоинства (ст.27,28 Конвенция ООН о правах ребёнка, ст. 21 Конституции РФ, ст. 54 Семейный кодекс РФ)</a:t>
            </a:r>
            <a:endParaRPr lang="ru-RU" sz="2000" dirty="0">
              <a:solidFill>
                <a:schemeClr val="accent5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71436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Обязанности учащихся</a:t>
            </a:r>
            <a:r>
              <a:rPr lang="ru-RU" sz="3600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600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sz="3600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860048"/>
          </a:xfrm>
        </p:spPr>
        <p:txBody>
          <a:bodyPr>
            <a:normAutofit fontScale="92500"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Выполнять обязанности, прописанные в Уставе школы ( 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соблюдать правила поведения в школе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добросовестно учиться, бережно относиться к имуществу школы, уважать честь и достоинство других обучающихся и работников,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-Получить основное образование (9 классов)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с 14 лет иметь паспорт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 16 –лет обязанность юношей пройти подготовку по основам военной службы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 17 лет обязанность юношей стать на воинский учёт.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Обязанности родителей (законных представителей</a:t>
            </a:r>
            <a:endParaRPr lang="ru-RU" sz="3200" dirty="0">
              <a:solidFill>
                <a:schemeClr val="accent5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Родители (законные представители) обучающихся, воспитанников обязаны выполнять Устав образовательного учреждения. (Закон РФ «Об образовании», ст.52 п.2) </a:t>
            </a:r>
          </a:p>
          <a:p>
            <a:r>
              <a:rPr lang="ru-RU" sz="18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Родители (законные представители) обучающихся несут ответственность за их воспитание, получение ими основного общего образования. Ст.52 п.4) </a:t>
            </a:r>
          </a:p>
          <a:p>
            <a:r>
              <a:rPr lang="ru-RU" sz="18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Родители (законные представители) обучающихся несут ответственность за создание необходимых условий для получения детьми образования. </a:t>
            </a:r>
          </a:p>
          <a:p>
            <a:r>
              <a:rPr lang="ru-RU" sz="18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Родители учащегося, переведённого в следующий класс «условно», несут ответственность за ликвидацию обучающимся академической задолженности . (Закон РФ «Об образовании»)</a:t>
            </a:r>
            <a:endParaRPr lang="ru-RU" sz="18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107</TotalTime>
  <Words>863</Words>
  <Application>Microsoft Office PowerPoint</Application>
  <PresentationFormat>Экран (4:3)</PresentationFormat>
  <Paragraphs>174</Paragraphs>
  <Slides>28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Городская</vt:lpstr>
      <vt:lpstr>Общешкольное родительское собрание</vt:lpstr>
      <vt:lpstr> Детский фонд ООН – ЮНИСЕФ, осуществляющий международную защиту прав ребёнка,  разработал следующие документы: </vt:lpstr>
      <vt:lpstr>    Российской Федерацией принят целый ряд законодательных актов:  </vt:lpstr>
      <vt:lpstr>конвенция</vt:lpstr>
      <vt:lpstr>Слайд 5</vt:lpstr>
      <vt:lpstr>Документы, регламентирующие права и обязанности детей и родителей</vt:lpstr>
      <vt:lpstr>Права ребёнка </vt:lpstr>
      <vt:lpstr>Обязанности учащихся </vt:lpstr>
      <vt:lpstr>Обязанности родителей (законных представителей</vt:lpstr>
      <vt:lpstr>Ответственность родителей (законных представителей) </vt:lpstr>
      <vt:lpstr>Слайд 11</vt:lpstr>
      <vt:lpstr>Слайд 12</vt:lpstr>
      <vt:lpstr> </vt:lpstr>
      <vt:lpstr>Семейный Кодекс РФ</vt:lpstr>
      <vt:lpstr>Уголовный кодекс</vt:lpstr>
      <vt:lpstr>ПРАВА ДЕТЕЙ:</vt:lpstr>
      <vt:lpstr>ОБЯЗАННОСТИ: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ТАМАРА</cp:lastModifiedBy>
  <cp:revision>24</cp:revision>
  <dcterms:modified xsi:type="dcterms:W3CDTF">2025-03-17T12:08:33Z</dcterms:modified>
</cp:coreProperties>
</file>